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42" r:id="rId2"/>
    <p:sldId id="259" r:id="rId3"/>
    <p:sldId id="301" r:id="rId4"/>
    <p:sldId id="311" r:id="rId5"/>
    <p:sldId id="318" r:id="rId6"/>
    <p:sldId id="271" r:id="rId7"/>
    <p:sldId id="322" r:id="rId8"/>
    <p:sldId id="320" r:id="rId9"/>
    <p:sldId id="343" r:id="rId10"/>
    <p:sldId id="344" r:id="rId11"/>
    <p:sldId id="326" r:id="rId12"/>
    <p:sldId id="345" r:id="rId13"/>
    <p:sldId id="346" r:id="rId14"/>
    <p:sldId id="328" r:id="rId15"/>
    <p:sldId id="329" r:id="rId16"/>
    <p:sldId id="347" r:id="rId17"/>
    <p:sldId id="348" r:id="rId18"/>
    <p:sldId id="349" r:id="rId19"/>
    <p:sldId id="350" r:id="rId20"/>
    <p:sldId id="351" r:id="rId21"/>
    <p:sldId id="35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50" autoAdjust="0"/>
  </p:normalViewPr>
  <p:slideViewPr>
    <p:cSldViewPr>
      <p:cViewPr varScale="1">
        <p:scale>
          <a:sx n="65" d="100"/>
          <a:sy n="65" d="100"/>
        </p:scale>
        <p:origin x="6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6-08T18:31:44.21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954EB3B-B728-454B-8379-2FD30DA075D0}" emma:medium="tactile" emma:mode="ink">
          <msink:context xmlns:msink="http://schemas.microsoft.com/ink/2010/main" type="inkDrawing" rotatedBoundingBox="2089,16428 2104,16428 2104,16443 2089,16443" shapeName="Other"/>
        </emma:interpretation>
      </emma:emma>
    </inkml:annotationXML>
    <inkml:trace contextRef="#ctx0" brushRef="#br0">0 0 0,'0'0'15</inkml:trace>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6-08T18:31:44.51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53AE516-D65D-4F68-A1ED-93629D0D568C}" emma:medium="tactile" emma:mode="ink">
          <msink:context xmlns:msink="http://schemas.microsoft.com/ink/2010/main" type="inkDrawing" rotatedBoundingBox="3768,16454 3850,16454 3850,16469 3768,16469" shapeName="Other"/>
        </emma:interpretation>
      </emma:emma>
    </inkml:annotationXML>
    <inkml:trace contextRef="#ctx0" brushRef="#br0">1761 41 0,'-82'0'0</inkml:trace>
  </inkml:traceGroup>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6-08T18:31:45.3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64AE24C-F58A-41AA-879C-CD29D9A325DE}" emma:medium="tactile" emma:mode="ink">
          <msink:context xmlns:msink="http://schemas.microsoft.com/ink/2010/main" type="inkDrawing" rotatedBoundingBox="7906,17888 7947,17888 7947,17903 7906,17903" shapeName="Other"/>
        </emma:interpretation>
      </emma:emma>
    </inkml:annotationXML>
    <inkml:trace contextRef="#ctx0" brushRef="#br0">41 0 0,'-41'0'0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3527C-12DA-4967-AB13-17AE5337D029}" type="datetimeFigureOut">
              <a:rPr lang="en-US" smtClean="0"/>
              <a:pPr/>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8CC51-7057-4335-8B12-EA7085615310}" type="slidenum">
              <a:rPr lang="en-US" smtClean="0"/>
              <a:pPr/>
              <a:t>‹#›</a:t>
            </a:fld>
            <a:endParaRPr lang="en-US"/>
          </a:p>
        </p:txBody>
      </p:sp>
    </p:spTree>
    <p:extLst>
      <p:ext uri="{BB962C8B-B14F-4D97-AF65-F5344CB8AC3E}">
        <p14:creationId xmlns:p14="http://schemas.microsoft.com/office/powerpoint/2010/main" val="193046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ruins of Cub Run bridge after the battle, July 21, 1861.</a:t>
            </a:r>
            <a:r>
              <a:rPr lang="en-US" sz="1000" dirty="0" smtClean="0"/>
              <a:t> </a:t>
            </a:r>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a:t>
            </a:fld>
            <a:endParaRPr lang="en-US"/>
          </a:p>
        </p:txBody>
      </p:sp>
    </p:spTree>
    <p:extLst>
      <p:ext uri="{BB962C8B-B14F-4D97-AF65-F5344CB8AC3E}">
        <p14:creationId xmlns:p14="http://schemas.microsoft.com/office/powerpoint/2010/main" val="281552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5</a:t>
            </a:fld>
            <a:endParaRPr lang="en-US"/>
          </a:p>
        </p:txBody>
      </p:sp>
    </p:spTree>
    <p:extLst>
      <p:ext uri="{BB962C8B-B14F-4D97-AF65-F5344CB8AC3E}">
        <p14:creationId xmlns:p14="http://schemas.microsoft.com/office/powerpoint/2010/main" val="99369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6</a:t>
            </a:fld>
            <a:endParaRPr lang="en-US"/>
          </a:p>
        </p:txBody>
      </p:sp>
    </p:spTree>
    <p:extLst>
      <p:ext uri="{BB962C8B-B14F-4D97-AF65-F5344CB8AC3E}">
        <p14:creationId xmlns:p14="http://schemas.microsoft.com/office/powerpoint/2010/main" val="11571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7</a:t>
            </a:fld>
            <a:endParaRPr lang="en-US"/>
          </a:p>
        </p:txBody>
      </p:sp>
    </p:spTree>
    <p:extLst>
      <p:ext uri="{BB962C8B-B14F-4D97-AF65-F5344CB8AC3E}">
        <p14:creationId xmlns:p14="http://schemas.microsoft.com/office/powerpoint/2010/main" val="221926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8</a:t>
            </a:fld>
            <a:endParaRPr lang="en-US"/>
          </a:p>
        </p:txBody>
      </p:sp>
    </p:spTree>
    <p:extLst>
      <p:ext uri="{BB962C8B-B14F-4D97-AF65-F5344CB8AC3E}">
        <p14:creationId xmlns:p14="http://schemas.microsoft.com/office/powerpoint/2010/main" val="187052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View</a:t>
            </a:r>
            <a:r>
              <a:rPr lang="en-US" baseline="0" dirty="0" smtClean="0"/>
              <a:t> of Little Round Top, Gettysburg</a:t>
            </a:r>
            <a:endParaRPr lang="en-US" dirty="0" smtClean="0"/>
          </a:p>
        </p:txBody>
      </p:sp>
      <p:sp>
        <p:nvSpPr>
          <p:cNvPr id="4" name="Slide Number Placeholder 3"/>
          <p:cNvSpPr>
            <a:spLocks noGrp="1"/>
          </p:cNvSpPr>
          <p:nvPr>
            <p:ph type="sldNum" sz="quarter" idx="10"/>
          </p:nvPr>
        </p:nvSpPr>
        <p:spPr/>
        <p:txBody>
          <a:bodyPr/>
          <a:lstStyle/>
          <a:p>
            <a:fld id="{B988CC51-7057-4335-8B12-EA7085615310}" type="slidenum">
              <a:rPr lang="en-US" smtClean="0"/>
              <a:pPr/>
              <a:t>9</a:t>
            </a:fld>
            <a:endParaRPr lang="en-US"/>
          </a:p>
        </p:txBody>
      </p:sp>
    </p:spTree>
    <p:extLst>
      <p:ext uri="{BB962C8B-B14F-4D97-AF65-F5344CB8AC3E}">
        <p14:creationId xmlns:p14="http://schemas.microsoft.com/office/powerpoint/2010/main" val="208612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Robert</a:t>
            </a:r>
            <a:r>
              <a:rPr lang="en-US" baseline="0" dirty="0" smtClean="0"/>
              <a:t> E. Lee on Traveller </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10</a:t>
            </a:fld>
            <a:endParaRPr lang="en-US"/>
          </a:p>
        </p:txBody>
      </p:sp>
    </p:spTree>
    <p:extLst>
      <p:ext uri="{BB962C8B-B14F-4D97-AF65-F5344CB8AC3E}">
        <p14:creationId xmlns:p14="http://schemas.microsoft.com/office/powerpoint/2010/main" val="8713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166400"/>
          </a:xfrm>
        </p:spPr>
        <p:txBody>
          <a:bodyPr/>
          <a:lstStyle/>
          <a:p>
            <a:r>
              <a:rPr lang="en-US" dirty="0" smtClean="0">
                <a:solidFill>
                  <a:schemeClr val="bg1"/>
                </a:solidFill>
              </a:rPr>
              <a:t>1863: Los </a:t>
            </a:r>
            <a:r>
              <a:rPr lang="en-US" dirty="0" err="1" smtClean="0">
                <a:solidFill>
                  <a:schemeClr val="bg1"/>
                </a:solidFill>
              </a:rPr>
              <a:t>Tiempos</a:t>
            </a:r>
            <a:r>
              <a:rPr lang="en-US" dirty="0" smtClean="0">
                <a:solidFill>
                  <a:schemeClr val="bg1"/>
                </a:solidFill>
              </a:rPr>
              <a:t> </a:t>
            </a:r>
            <a:r>
              <a:rPr lang="en-US" dirty="0" err="1" smtClean="0">
                <a:solidFill>
                  <a:schemeClr val="bg1"/>
                </a:solidFill>
              </a:rPr>
              <a:t>Cambian</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08233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96571"/>
            <a:ext cx="3200400" cy="3886199"/>
          </a:xfrm>
        </p:spPr>
        <p:txBody>
          <a:bodyPr anchor="t">
            <a:normAutofit/>
          </a:bodyPr>
          <a:lstStyle/>
          <a:p>
            <a:pPr algn="l"/>
            <a:r>
              <a:rPr lang="es-MX" sz="2200" dirty="0" smtClean="0">
                <a:solidFill>
                  <a:schemeClr val="tx1"/>
                </a:solidFill>
                <a:latin typeface="Georgia" pitchFamily="18" charset="0"/>
              </a:rPr>
              <a:t>A este punto de la Guerra, el ejercito Confederado del Norte de Virginia tenía un record ganadores. </a:t>
            </a:r>
            <a:br>
              <a:rPr lang="es-MX" sz="2200" dirty="0" smtClean="0">
                <a:solidFill>
                  <a:schemeClr val="tx1"/>
                </a:solidFill>
                <a:latin typeface="Georgia" pitchFamily="18" charset="0"/>
              </a:rPr>
            </a:br>
            <a:r>
              <a:rPr lang="es-MX" sz="2200" dirty="0" smtClean="0">
                <a:solidFill>
                  <a:schemeClr val="tx1"/>
                </a:solidFill>
                <a:latin typeface="Georgia" pitchFamily="18" charset="0"/>
              </a:rPr>
              <a:t/>
            </a:r>
            <a:br>
              <a:rPr lang="es-MX" sz="2200" dirty="0" smtClean="0">
                <a:solidFill>
                  <a:schemeClr val="tx1"/>
                </a:solidFill>
                <a:latin typeface="Georgia" pitchFamily="18" charset="0"/>
              </a:rPr>
            </a:br>
            <a:r>
              <a:rPr lang="es-MX" sz="2200" dirty="0" smtClean="0">
                <a:solidFill>
                  <a:schemeClr val="tx1"/>
                </a:solidFill>
                <a:latin typeface="Georgia" pitchFamily="18" charset="0"/>
              </a:rPr>
              <a:t>Y el General de la Confederación, Robert E. Lee tenia un plan to mover tu ejercito al norte. </a:t>
            </a:r>
            <a:endParaRPr lang="es-MX" sz="1600" i="1" dirty="0">
              <a:latin typeface="Georgia" pitchFamily="18" charset="0"/>
            </a:endParaRPr>
          </a:p>
        </p:txBody>
      </p:sp>
      <p:pic>
        <p:nvPicPr>
          <p:cNvPr id="6" name="Content Placeholder 3" descr="800px-General_R__E__Lee_and_Travelerwikimediacommon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09600" y="1596571"/>
            <a:ext cx="4343400" cy="313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bwMode="auto">
          <a:xfrm>
            <a:off x="457200" y="685800"/>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3200" dirty="0" smtClean="0"/>
              <a:t>La </a:t>
            </a:r>
            <a:r>
              <a:rPr lang="en-US" sz="3200" dirty="0" err="1" smtClean="0"/>
              <a:t>Situación</a:t>
            </a:r>
            <a:r>
              <a:rPr lang="en-US" sz="3200" dirty="0" smtClean="0"/>
              <a:t> </a:t>
            </a:r>
            <a:r>
              <a:rPr lang="en-US" sz="3200" dirty="0" err="1" smtClean="0"/>
              <a:t>cuando</a:t>
            </a:r>
            <a:r>
              <a:rPr lang="en-US" sz="3200" dirty="0" smtClean="0"/>
              <a:t> el </a:t>
            </a:r>
            <a:r>
              <a:rPr lang="en-US" sz="3200" dirty="0" err="1" smtClean="0"/>
              <a:t>verano</a:t>
            </a:r>
            <a:r>
              <a:rPr lang="en-US" sz="3200" dirty="0" smtClean="0"/>
              <a:t> de 1863 </a:t>
            </a:r>
            <a:r>
              <a:rPr lang="en-US" sz="3200" dirty="0" err="1" smtClean="0"/>
              <a:t>llega</a:t>
            </a:r>
            <a:endParaRPr lang="en-US" sz="3200" dirty="0"/>
          </a:p>
        </p:txBody>
      </p:sp>
    </p:spTree>
    <p:extLst>
      <p:ext uri="{BB962C8B-B14F-4D97-AF65-F5344CB8AC3E}">
        <p14:creationId xmlns:p14="http://schemas.microsoft.com/office/powerpoint/2010/main" val="479855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Gettysburg</a:t>
            </a:r>
            <a:endParaRPr lang="en-US" sz="1600" i="1" dirty="0"/>
          </a:p>
        </p:txBody>
      </p:sp>
      <p:pic>
        <p:nvPicPr>
          <p:cNvPr id="5" name="Content Placeholder 4" descr="gettysburgdeadpeachorchardloc.jpg"/>
          <p:cNvPicPr>
            <a:picLocks noGrp="1" noChangeAspect="1"/>
          </p:cNvPicPr>
          <p:nvPr>
            <p:ph idx="1"/>
          </p:nvPr>
        </p:nvPicPr>
        <p:blipFill>
          <a:blip r:embed="rId2" cstate="print"/>
          <a:stretch>
            <a:fillRect/>
          </a:stretch>
        </p:blipFill>
        <p:spPr>
          <a:xfrm>
            <a:off x="2032958" y="1600200"/>
            <a:ext cx="5078083" cy="42052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773113"/>
          </a:xfrm>
        </p:spPr>
        <p:txBody>
          <a:bodyPr/>
          <a:lstStyle/>
          <a:p>
            <a:r>
              <a:rPr lang="en-US" sz="4000" dirty="0" smtClean="0">
                <a:solidFill>
                  <a:srgbClr val="4D4D4D"/>
                </a:solidFill>
              </a:rPr>
              <a:t>Gettysburg</a:t>
            </a:r>
            <a:endParaRPr lang="en-US" sz="4000" dirty="0">
              <a:solidFill>
                <a:srgbClr val="4D4D4D"/>
              </a:solidFill>
            </a:endParaRPr>
          </a:p>
        </p:txBody>
      </p:sp>
      <p:sp>
        <p:nvSpPr>
          <p:cNvPr id="6" name="TextBox 5"/>
          <p:cNvSpPr txBox="1"/>
          <p:nvPr/>
        </p:nvSpPr>
        <p:spPr>
          <a:xfrm>
            <a:off x="228600" y="1143000"/>
            <a:ext cx="8763000" cy="4939814"/>
          </a:xfrm>
          <a:prstGeom prst="rect">
            <a:avLst/>
          </a:prstGeom>
          <a:noFill/>
        </p:spPr>
        <p:txBody>
          <a:bodyPr wrap="square" rtlCol="0">
            <a:spAutoFit/>
          </a:bodyPr>
          <a:lstStyle/>
          <a:p>
            <a:r>
              <a:rPr lang="en-US" sz="2500" dirty="0" smtClean="0">
                <a:solidFill>
                  <a:srgbClr val="292929"/>
                </a:solidFill>
                <a:latin typeface="Georgia" pitchFamily="18" charset="0"/>
              </a:rPr>
              <a:t>5 </a:t>
            </a:r>
            <a:r>
              <a:rPr lang="en-US" sz="2500" dirty="0" err="1" smtClean="0">
                <a:solidFill>
                  <a:srgbClr val="292929"/>
                </a:solidFill>
                <a:latin typeface="Georgia" pitchFamily="18" charset="0"/>
              </a:rPr>
              <a:t>razones</a:t>
            </a:r>
            <a:r>
              <a:rPr lang="en-US" sz="2500" dirty="0" smtClean="0">
                <a:solidFill>
                  <a:srgbClr val="292929"/>
                </a:solidFill>
                <a:latin typeface="Georgia" pitchFamily="18" charset="0"/>
              </a:rPr>
              <a:t> que Lee </a:t>
            </a:r>
            <a:r>
              <a:rPr lang="en-US" sz="2500" dirty="0" err="1" smtClean="0">
                <a:solidFill>
                  <a:srgbClr val="292929"/>
                </a:solidFill>
                <a:latin typeface="Georgia" pitchFamily="18" charset="0"/>
              </a:rPr>
              <a:t>invadio</a:t>
            </a:r>
            <a:r>
              <a:rPr lang="en-US" sz="2500" dirty="0" smtClean="0">
                <a:solidFill>
                  <a:srgbClr val="292929"/>
                </a:solidFill>
                <a:latin typeface="Georgia" pitchFamily="18" charset="0"/>
              </a:rPr>
              <a:t> a </a:t>
            </a:r>
            <a:r>
              <a:rPr lang="en-US" sz="2500" dirty="0">
                <a:solidFill>
                  <a:srgbClr val="292929"/>
                </a:solidFill>
                <a:latin typeface="Georgia" pitchFamily="18" charset="0"/>
              </a:rPr>
              <a:t>Pennsylvania </a:t>
            </a:r>
            <a:r>
              <a:rPr lang="en-US" sz="2500" dirty="0" smtClean="0">
                <a:solidFill>
                  <a:srgbClr val="292929"/>
                </a:solidFill>
                <a:latin typeface="Georgia" pitchFamily="18" charset="0"/>
              </a:rPr>
              <a:t>:</a:t>
            </a:r>
            <a:r>
              <a:rPr lang="en-US" dirty="0" smtClean="0">
                <a:latin typeface="Georgia" pitchFamily="18" charset="0"/>
              </a:rPr>
              <a:t/>
            </a:r>
            <a:br>
              <a:rPr lang="en-US" dirty="0" smtClean="0">
                <a:latin typeface="Georgia" pitchFamily="18" charset="0"/>
              </a:rPr>
            </a:br>
            <a:endParaRPr lang="en-US" sz="1000" dirty="0" smtClean="0">
              <a:latin typeface="Georgia" pitchFamily="18" charset="0"/>
            </a:endParaRPr>
          </a:p>
          <a:p>
            <a:pPr marL="800100" lvl="1" indent="-342900">
              <a:buAutoNum type="arabicPeriod"/>
            </a:pPr>
            <a:r>
              <a:rPr lang="en-US" sz="2000" dirty="0" smtClean="0">
                <a:latin typeface="Georgia" pitchFamily="18" charset="0"/>
              </a:rPr>
              <a:t>to </a:t>
            </a:r>
            <a:r>
              <a:rPr lang="en-US" sz="2000" dirty="0">
                <a:latin typeface="Georgia" pitchFamily="18" charset="0"/>
              </a:rPr>
              <a:t>disrupt the Union’s ability to attack the Confederate capital at Richmond, </a:t>
            </a:r>
            <a:r>
              <a:rPr lang="en-US" sz="2000" dirty="0" smtClean="0">
                <a:latin typeface="Georgia" pitchFamily="18" charset="0"/>
              </a:rPr>
              <a:t>Virginia</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smtClean="0">
                <a:latin typeface="Georgia" pitchFamily="18" charset="0"/>
              </a:rPr>
              <a:t>to draw the United States Army away from the safety of the defenses of Washington, D.C. and fight them in the “open”</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smtClean="0">
                <a:latin typeface="Georgia" pitchFamily="18" charset="0"/>
              </a:rPr>
              <a:t>to </a:t>
            </a:r>
            <a:r>
              <a:rPr lang="en-US" sz="2000" dirty="0">
                <a:latin typeface="Georgia" pitchFamily="18" charset="0"/>
              </a:rPr>
              <a:t>take the war away from the farmers in Virginia who were having problems planting </a:t>
            </a:r>
            <a:r>
              <a:rPr lang="en-US" sz="2000" dirty="0" smtClean="0">
                <a:latin typeface="Georgia" pitchFamily="18" charset="0"/>
              </a:rPr>
              <a:t>and harvesting crops</a:t>
            </a:r>
            <a:r>
              <a:rPr lang="en-US" sz="2000" dirty="0">
                <a:latin typeface="Georgia" pitchFamily="18" charset="0"/>
              </a:rPr>
              <a:t>, as both armies had been camping or fighting on their land for the previous two </a:t>
            </a:r>
            <a:r>
              <a:rPr lang="en-US" sz="2000" dirty="0" smtClean="0">
                <a:latin typeface="Georgia" pitchFamily="18" charset="0"/>
              </a:rPr>
              <a:t>summers</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a:latin typeface="Georgia" pitchFamily="18" charset="0"/>
              </a:rPr>
              <a:t>to </a:t>
            </a:r>
            <a:r>
              <a:rPr lang="en-US" sz="2000" dirty="0" smtClean="0">
                <a:latin typeface="Georgia" pitchFamily="18" charset="0"/>
              </a:rPr>
              <a:t>“</a:t>
            </a:r>
            <a:r>
              <a:rPr lang="en-US" sz="2000" dirty="0">
                <a:latin typeface="Georgia" pitchFamily="18" charset="0"/>
              </a:rPr>
              <a:t>live off the land” and collect supplies to take back to </a:t>
            </a:r>
            <a:r>
              <a:rPr lang="en-US" sz="2000" dirty="0" smtClean="0">
                <a:latin typeface="Georgia" pitchFamily="18" charset="0"/>
              </a:rPr>
              <a:t>Virginia</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a:latin typeface="Georgia" pitchFamily="18" charset="0"/>
              </a:rPr>
              <a:t>to win a decisive victory on Northern soil in the hopes of bringing the Civil War to a </a:t>
            </a:r>
            <a:r>
              <a:rPr lang="en-US" sz="2000" dirty="0" smtClean="0">
                <a:latin typeface="Georgia" pitchFamily="18" charset="0"/>
              </a:rPr>
              <a:t>close</a:t>
            </a:r>
          </a:p>
        </p:txBody>
      </p:sp>
    </p:spTree>
    <p:extLst>
      <p:ext uri="{BB962C8B-B14F-4D97-AF65-F5344CB8AC3E}">
        <p14:creationId xmlns:p14="http://schemas.microsoft.com/office/powerpoint/2010/main" val="253473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228600"/>
            <a:ext cx="9144000" cy="773113"/>
          </a:xfrm>
        </p:spPr>
        <p:txBody>
          <a:bodyPr/>
          <a:lstStyle/>
          <a:p>
            <a:r>
              <a:rPr lang="en-US" sz="4000" dirty="0" smtClean="0">
                <a:solidFill>
                  <a:srgbClr val="4D4D4D"/>
                </a:solidFill>
              </a:rPr>
              <a:t>Gettysburg</a:t>
            </a:r>
            <a:endParaRPr lang="en-US" sz="4000" dirty="0">
              <a:solidFill>
                <a:srgbClr val="4D4D4D"/>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6961" y="1053391"/>
            <a:ext cx="4410075" cy="4239637"/>
          </a:xfrm>
          <a:prstGeom prst="rect">
            <a:avLst/>
          </a:prstGeom>
        </p:spPr>
      </p:pic>
      <p:sp>
        <p:nvSpPr>
          <p:cNvPr id="8" name="TextBox 7"/>
          <p:cNvSpPr txBox="1"/>
          <p:nvPr/>
        </p:nvSpPr>
        <p:spPr>
          <a:xfrm>
            <a:off x="-1" y="5410200"/>
            <a:ext cx="9144000" cy="430887"/>
          </a:xfrm>
          <a:prstGeom prst="rect">
            <a:avLst/>
          </a:prstGeom>
          <a:noFill/>
        </p:spPr>
        <p:txBody>
          <a:bodyPr wrap="square" rtlCol="0">
            <a:spAutoFit/>
          </a:bodyPr>
          <a:lstStyle/>
          <a:p>
            <a:pPr algn="ctr"/>
            <a:r>
              <a:rPr lang="en-US" sz="2200" dirty="0" smtClean="0">
                <a:solidFill>
                  <a:srgbClr val="292929"/>
                </a:solidFill>
                <a:latin typeface="Georgia" pitchFamily="18" charset="0"/>
              </a:rPr>
              <a:t>El 1 de </a:t>
            </a:r>
            <a:r>
              <a:rPr lang="en-US" sz="2200" dirty="0" err="1" smtClean="0">
                <a:solidFill>
                  <a:srgbClr val="292929"/>
                </a:solidFill>
                <a:latin typeface="Georgia" pitchFamily="18" charset="0"/>
              </a:rPr>
              <a:t>julio</a:t>
            </a:r>
            <a:r>
              <a:rPr lang="en-US" sz="2200" dirty="0" smtClean="0">
                <a:solidFill>
                  <a:srgbClr val="292929"/>
                </a:solidFill>
                <a:latin typeface="Georgia" pitchFamily="18" charset="0"/>
              </a:rPr>
              <a:t>, 1863 la Union se </a:t>
            </a:r>
            <a:r>
              <a:rPr lang="en-US" sz="2200" dirty="0" err="1" smtClean="0">
                <a:solidFill>
                  <a:srgbClr val="292929"/>
                </a:solidFill>
                <a:latin typeface="Georgia" pitchFamily="18" charset="0"/>
              </a:rPr>
              <a:t>encontro</a:t>
            </a:r>
            <a:r>
              <a:rPr lang="en-US" sz="2200" dirty="0" smtClean="0">
                <a:solidFill>
                  <a:srgbClr val="292929"/>
                </a:solidFill>
                <a:latin typeface="Georgia" pitchFamily="18" charset="0"/>
              </a:rPr>
              <a:t> on el </a:t>
            </a:r>
            <a:r>
              <a:rPr lang="en-US" sz="2200" dirty="0" err="1" smtClean="0">
                <a:solidFill>
                  <a:srgbClr val="292929"/>
                </a:solidFill>
                <a:latin typeface="Georgia" pitchFamily="18" charset="0"/>
              </a:rPr>
              <a:t>ejercito</a:t>
            </a:r>
            <a:r>
              <a:rPr lang="en-US" sz="2200" dirty="0" smtClean="0">
                <a:solidFill>
                  <a:srgbClr val="292929"/>
                </a:solidFill>
                <a:latin typeface="Georgia" pitchFamily="18" charset="0"/>
              </a:rPr>
              <a:t> de Lee </a:t>
            </a:r>
            <a:endParaRPr lang="en-US" sz="2200" dirty="0">
              <a:solidFill>
                <a:srgbClr val="292929"/>
              </a:solidFill>
              <a:latin typeface="Georgia" pitchFamily="18" charset="0"/>
            </a:endParaRPr>
          </a:p>
        </p:txBody>
      </p:sp>
    </p:spTree>
    <p:extLst>
      <p:ext uri="{BB962C8B-B14F-4D97-AF65-F5344CB8AC3E}">
        <p14:creationId xmlns:p14="http://schemas.microsoft.com/office/powerpoint/2010/main" val="1792749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0" y="-10656"/>
            <a:ext cx="9144000" cy="6868656"/>
          </a:xfrm>
          <a:prstGeom prst="rect">
            <a:avLst/>
          </a:prstGeom>
          <a:noFill/>
          <a:ln w="9525">
            <a:noFill/>
            <a:miter lim="800000"/>
            <a:headEnd/>
            <a:tailEnd/>
          </a:ln>
        </p:spPr>
      </p:pic>
      <p:sp>
        <p:nvSpPr>
          <p:cNvPr id="2" name="Title 1"/>
          <p:cNvSpPr>
            <a:spLocks noGrp="1"/>
          </p:cNvSpPr>
          <p:nvPr>
            <p:ph type="title"/>
          </p:nvPr>
        </p:nvSpPr>
        <p:spPr>
          <a:xfrm>
            <a:off x="0" y="5257800"/>
            <a:ext cx="9144000" cy="1600200"/>
          </a:xfrm>
        </p:spPr>
        <p:txBody>
          <a:bodyPr>
            <a:noAutofit/>
          </a:bodyPr>
          <a:lstStyle/>
          <a:p>
            <a:r>
              <a:rPr lang="es-PE" sz="4000" b="1" dirty="0" smtClean="0">
                <a:solidFill>
                  <a:schemeClr val="bg1"/>
                </a:solidFill>
                <a:effectLst>
                  <a:outerShdw blurRad="38100" dist="38100" dir="2700000" algn="tl">
                    <a:srgbClr val="000000">
                      <a:alpha val="43137"/>
                    </a:srgbClr>
                  </a:outerShdw>
                </a:effectLst>
              </a:rPr>
              <a:t>Después de tres días de luchar  </a:t>
            </a:r>
            <a:br>
              <a:rPr lang="es-PE" sz="4000" b="1" dirty="0" smtClean="0">
                <a:solidFill>
                  <a:schemeClr val="bg1"/>
                </a:solidFill>
                <a:effectLst>
                  <a:outerShdw blurRad="38100" dist="38100" dir="2700000" algn="tl">
                    <a:srgbClr val="000000">
                      <a:alpha val="43137"/>
                    </a:srgbClr>
                  </a:outerShdw>
                </a:effectLst>
              </a:rPr>
            </a:br>
            <a:r>
              <a:rPr lang="es-PE" sz="4000" b="1" dirty="0" smtClean="0">
                <a:solidFill>
                  <a:schemeClr val="bg1"/>
                </a:solidFill>
                <a:effectLst>
                  <a:outerShdw blurRad="38100" dist="38100" dir="2700000" algn="tl">
                    <a:srgbClr val="000000">
                      <a:alpha val="43137"/>
                    </a:srgbClr>
                  </a:outerShdw>
                </a:effectLst>
              </a:rPr>
              <a:t>1-3 de julio, 1863…</a:t>
            </a:r>
            <a:r>
              <a:rPr lang="es-PE" sz="4000" b="1" dirty="0" smtClean="0">
                <a:solidFill>
                  <a:schemeClr val="bg1"/>
                </a:solidFill>
              </a:rPr>
              <a:t/>
            </a:r>
            <a:br>
              <a:rPr lang="es-PE" sz="4000" b="1" dirty="0" smtClean="0">
                <a:solidFill>
                  <a:schemeClr val="bg1"/>
                </a:solidFill>
              </a:rPr>
            </a:br>
            <a:r>
              <a:rPr lang="es-PE" sz="1200" i="1" dirty="0" err="1" smtClean="0">
                <a:solidFill>
                  <a:schemeClr val="bg1"/>
                </a:solidFill>
              </a:rPr>
              <a:t>Image</a:t>
            </a:r>
            <a:r>
              <a:rPr lang="es-PE" sz="1200" i="1" dirty="0" smtClean="0">
                <a:solidFill>
                  <a:schemeClr val="bg1"/>
                </a:solidFill>
              </a:rPr>
              <a:t> </a:t>
            </a:r>
            <a:r>
              <a:rPr lang="es-PE" sz="1200" i="1" dirty="0" err="1" smtClean="0">
                <a:solidFill>
                  <a:schemeClr val="bg1"/>
                </a:solidFill>
              </a:rPr>
              <a:t>courtesy</a:t>
            </a:r>
            <a:r>
              <a:rPr lang="es-PE" sz="1200" i="1" dirty="0" smtClean="0">
                <a:solidFill>
                  <a:schemeClr val="bg1"/>
                </a:solidFill>
              </a:rPr>
              <a:t> Library of </a:t>
            </a:r>
            <a:r>
              <a:rPr lang="es-PE" sz="1200" i="1" dirty="0" err="1" smtClean="0">
                <a:solidFill>
                  <a:schemeClr val="bg1"/>
                </a:solidFill>
              </a:rPr>
              <a:t>Congress</a:t>
            </a:r>
            <a:endParaRPr lang="es-PE" sz="1200" i="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762000" y="-13551"/>
            <a:ext cx="7848600" cy="6871551"/>
          </a:xfrm>
          <a:prstGeom prst="rect">
            <a:avLst/>
          </a:prstGeom>
          <a:noFill/>
          <a:ln w="9525">
            <a:noFill/>
            <a:miter lim="800000"/>
            <a:headEnd/>
            <a:tailEnd/>
          </a:ln>
        </p:spPr>
      </p:pic>
      <p:sp>
        <p:nvSpPr>
          <p:cNvPr id="2" name="Title 1"/>
          <p:cNvSpPr>
            <a:spLocks noGrp="1"/>
          </p:cNvSpPr>
          <p:nvPr>
            <p:ph type="title"/>
          </p:nvPr>
        </p:nvSpPr>
        <p:spPr>
          <a:xfrm>
            <a:off x="76200" y="0"/>
            <a:ext cx="9067800" cy="13716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 y 51,000 </a:t>
            </a:r>
            <a:r>
              <a:rPr lang="en-US" sz="3600" b="1" dirty="0" err="1" smtClean="0">
                <a:solidFill>
                  <a:schemeClr val="bg1"/>
                </a:solidFill>
                <a:effectLst>
                  <a:outerShdw blurRad="38100" dist="38100" dir="2700000" algn="tl">
                    <a:srgbClr val="000000">
                      <a:alpha val="43137"/>
                    </a:srgbClr>
                  </a:outerShdw>
                </a:effectLst>
              </a:rPr>
              <a:t>soldados</a:t>
            </a:r>
            <a:r>
              <a:rPr lang="en-US" sz="3600" b="1" dirty="0" smtClean="0">
                <a:solidFill>
                  <a:schemeClr val="bg1"/>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err="1" smtClean="0">
                <a:solidFill>
                  <a:schemeClr val="bg1"/>
                </a:solidFill>
                <a:effectLst>
                  <a:outerShdw blurRad="38100" dist="38100" dir="2700000" algn="tl">
                    <a:srgbClr val="000000">
                      <a:alpha val="43137"/>
                    </a:srgbClr>
                  </a:outerShdw>
                </a:effectLst>
              </a:rPr>
              <a:t>murieron</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fueron</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heridos</a:t>
            </a:r>
            <a:r>
              <a:rPr lang="en-US" sz="2400" b="1" dirty="0" smtClean="0">
                <a:solidFill>
                  <a:schemeClr val="bg1"/>
                </a:solidFill>
                <a:effectLst>
                  <a:outerShdw blurRad="38100" dist="38100" dir="2700000" algn="tl">
                    <a:srgbClr val="000000">
                      <a:alpha val="43137"/>
                    </a:srgbClr>
                  </a:outerShdw>
                </a:effectLst>
              </a:rPr>
              <a:t>, o </a:t>
            </a:r>
            <a:r>
              <a:rPr lang="en-US" sz="2400" b="1" dirty="0" err="1" smtClean="0">
                <a:solidFill>
                  <a:schemeClr val="bg1"/>
                </a:solidFill>
                <a:effectLst>
                  <a:outerShdw blurRad="38100" dist="38100" dir="2700000" algn="tl">
                    <a:srgbClr val="000000">
                      <a:alpha val="43137"/>
                    </a:srgbClr>
                  </a:outerShdw>
                </a:effectLst>
              </a:rPr>
              <a:t>desaparecidos</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1000" b="1" i="1" dirty="0" smtClean="0">
                <a:solidFill>
                  <a:schemeClr val="bg1"/>
                </a:solidFill>
                <a:effectLst>
                  <a:outerShdw blurRad="38100" dist="38100" dir="2700000" algn="tl">
                    <a:srgbClr val="000000">
                      <a:alpha val="43137"/>
                    </a:srgbClr>
                  </a:outerShdw>
                </a:effectLst>
              </a:rPr>
              <a:t>Image courtesy Library of Congress</a:t>
            </a:r>
            <a:endParaRPr lang="en-US" sz="1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600200"/>
            <a:ext cx="3048000" cy="4495800"/>
          </a:xfrm>
        </p:spPr>
        <p:txBody>
          <a:bodyPr anchor="t">
            <a:noAutofit/>
          </a:bodyPr>
          <a:lstStyle/>
          <a:p>
            <a:pPr algn="l"/>
            <a:r>
              <a:rPr lang="en-US" sz="2200" dirty="0" smtClean="0">
                <a:solidFill>
                  <a:schemeClr val="tx1"/>
                </a:solidFill>
                <a:latin typeface="Georgia" pitchFamily="18" charset="0"/>
              </a:rPr>
              <a:t>Lee </a:t>
            </a:r>
            <a:r>
              <a:rPr lang="en-US" sz="2200" dirty="0">
                <a:solidFill>
                  <a:schemeClr val="tx1"/>
                </a:solidFill>
                <a:latin typeface="Georgia" pitchFamily="18" charset="0"/>
              </a:rPr>
              <a:t>and his army left Pennsylvania and retreated back to Virginia</a:t>
            </a:r>
            <a:r>
              <a:rPr lang="en-US" sz="2200" dirty="0" smtClean="0">
                <a:solidFill>
                  <a:schemeClr val="tx1"/>
                </a:solidFill>
                <a:latin typeface="Georgia" pitchFamily="18" charset="0"/>
              </a:rPr>
              <a:t>.</a:t>
            </a:r>
            <a:br>
              <a:rPr lang="en-US" sz="2200" dirty="0" smtClean="0">
                <a:solidFill>
                  <a:schemeClr val="tx1"/>
                </a:solidFill>
                <a:latin typeface="Georgia" pitchFamily="18" charset="0"/>
              </a:rPr>
            </a:br>
            <a:r>
              <a:rPr lang="en-US" sz="2200" dirty="0">
                <a:solidFill>
                  <a:schemeClr val="tx1"/>
                </a:solidFill>
                <a:latin typeface="Georgia" pitchFamily="18" charset="0"/>
              </a:rPr>
              <a:t/>
            </a:r>
            <a:br>
              <a:rPr lang="en-US" sz="2200" dirty="0">
                <a:solidFill>
                  <a:schemeClr val="tx1"/>
                </a:solidFill>
                <a:latin typeface="Georgia" pitchFamily="18" charset="0"/>
              </a:rPr>
            </a:br>
            <a:r>
              <a:rPr lang="en-US" sz="2200" dirty="0">
                <a:solidFill>
                  <a:schemeClr val="tx1"/>
                </a:solidFill>
                <a:latin typeface="Georgia" pitchFamily="18" charset="0"/>
              </a:rPr>
              <a:t>Never again would the Confederates invade a Northern state </a:t>
            </a:r>
            <a:r>
              <a:rPr lang="en-US" sz="2200" dirty="0" smtClean="0">
                <a:solidFill>
                  <a:schemeClr val="tx1"/>
                </a:solidFill>
                <a:latin typeface="Georgia" pitchFamily="18" charset="0"/>
              </a:rPr>
              <a:t>in </a:t>
            </a:r>
            <a:r>
              <a:rPr lang="en-US" sz="2200" dirty="0">
                <a:solidFill>
                  <a:schemeClr val="tx1"/>
                </a:solidFill>
                <a:latin typeface="Georgia" pitchFamily="18" charset="0"/>
              </a:rPr>
              <a:t>large numbers.</a:t>
            </a:r>
            <a:endParaRPr lang="en-US" sz="2200" i="1" dirty="0">
              <a:solidFill>
                <a:schemeClr val="tx1"/>
              </a:solidFill>
              <a:latin typeface="Georgia" pitchFamily="18" charset="0"/>
            </a:endParaRPr>
          </a:p>
        </p:txBody>
      </p:sp>
      <p:pic>
        <p:nvPicPr>
          <p:cNvPr id="7" name="Content Placeholder 5" descr="20080910-194738-pic-519463682_s640x48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001" y="1600200"/>
            <a:ext cx="5334000" cy="4090988"/>
          </a:xfrm>
        </p:spPr>
      </p:pic>
      <p:sp>
        <p:nvSpPr>
          <p:cNvPr id="4" name="Title 2"/>
          <p:cNvSpPr txBox="1">
            <a:spLocks/>
          </p:cNvSpPr>
          <p:nvPr/>
        </p:nvSpPr>
        <p:spPr bwMode="auto">
          <a:xfrm>
            <a:off x="0" y="228600"/>
            <a:ext cx="9144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smtClean="0"/>
              <a:t>Gettysburg</a:t>
            </a:r>
            <a:endParaRPr lang="en-US" sz="4000" dirty="0"/>
          </a:p>
        </p:txBody>
      </p:sp>
      <p:sp>
        <p:nvSpPr>
          <p:cNvPr id="8" name="TextBox 7"/>
          <p:cNvSpPr txBox="1"/>
          <p:nvPr/>
        </p:nvSpPr>
        <p:spPr>
          <a:xfrm>
            <a:off x="0" y="914400"/>
            <a:ext cx="9144000" cy="430887"/>
          </a:xfrm>
          <a:prstGeom prst="rect">
            <a:avLst/>
          </a:prstGeom>
          <a:noFill/>
        </p:spPr>
        <p:txBody>
          <a:bodyPr wrap="square" rtlCol="0">
            <a:spAutoFit/>
          </a:bodyPr>
          <a:lstStyle/>
          <a:p>
            <a:pPr algn="ctr"/>
            <a:r>
              <a:rPr lang="en-US" sz="2200" dirty="0" smtClean="0">
                <a:solidFill>
                  <a:srgbClr val="292929"/>
                </a:solidFill>
                <a:latin typeface="+mj-lt"/>
              </a:rPr>
              <a:t>The Confederate Army of Northern Virginia was defeated </a:t>
            </a:r>
            <a:endParaRPr lang="en-US" sz="2200" dirty="0">
              <a:solidFill>
                <a:srgbClr val="292929"/>
              </a:solidFill>
              <a:latin typeface="+mj-lt"/>
            </a:endParaRPr>
          </a:p>
        </p:txBody>
      </p:sp>
    </p:spTree>
    <p:extLst>
      <p:ext uri="{BB962C8B-B14F-4D97-AF65-F5344CB8AC3E}">
        <p14:creationId xmlns:p14="http://schemas.microsoft.com/office/powerpoint/2010/main" val="675451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sp>
        <p:nvSpPr>
          <p:cNvPr id="3" name="Content Placeholder 2"/>
          <p:cNvSpPr>
            <a:spLocks noGrp="1"/>
          </p:cNvSpPr>
          <p:nvPr>
            <p:ph sz="half" idx="1"/>
          </p:nvPr>
        </p:nvSpPr>
        <p:spPr/>
        <p:txBody>
          <a:bodyPr/>
          <a:lstStyle/>
          <a:p>
            <a:pPr marL="0" indent="0" algn="ctr">
              <a:buNone/>
            </a:pPr>
            <a:r>
              <a:rPr lang="en-US" dirty="0" smtClean="0">
                <a:solidFill>
                  <a:srgbClr val="225790"/>
                </a:solidFill>
                <a:latin typeface="+mn-lt"/>
              </a:rPr>
              <a:t>In the United States</a:t>
            </a:r>
          </a:p>
          <a:p>
            <a:pPr marL="0" indent="0" algn="ctr">
              <a:buNone/>
            </a:pPr>
            <a:r>
              <a:rPr lang="en-US" sz="2200" dirty="0" smtClean="0"/>
              <a:t>The </a:t>
            </a:r>
            <a:r>
              <a:rPr lang="en-US" sz="2200" dirty="0"/>
              <a:t>victories at Gettysburg</a:t>
            </a:r>
            <a:r>
              <a:rPr lang="en-US" sz="2200" dirty="0" smtClean="0"/>
              <a:t> </a:t>
            </a:r>
            <a:br>
              <a:rPr lang="en-US" sz="2200" dirty="0" smtClean="0"/>
            </a:br>
            <a:r>
              <a:rPr lang="en-US" sz="2200" dirty="0" smtClean="0"/>
              <a:t>and </a:t>
            </a:r>
            <a:r>
              <a:rPr lang="en-US" sz="2200" dirty="0"/>
              <a:t>Vicksburg increased</a:t>
            </a:r>
            <a:r>
              <a:rPr lang="en-US" sz="2200" dirty="0" smtClean="0"/>
              <a:t> </a:t>
            </a:r>
            <a:br>
              <a:rPr lang="en-US" sz="2200" dirty="0" smtClean="0"/>
            </a:br>
            <a:r>
              <a:rPr lang="en-US" sz="2200" dirty="0" smtClean="0"/>
              <a:t>the </a:t>
            </a:r>
            <a:r>
              <a:rPr lang="en-US" sz="2200" dirty="0"/>
              <a:t>morale of the United States and its armies. Many people now felt that the war</a:t>
            </a:r>
            <a:r>
              <a:rPr lang="en-US" sz="2200" dirty="0" smtClean="0"/>
              <a:t> </a:t>
            </a:r>
            <a:br>
              <a:rPr lang="en-US" sz="2200" dirty="0" smtClean="0"/>
            </a:br>
            <a:r>
              <a:rPr lang="en-US" sz="2200" dirty="0" smtClean="0"/>
              <a:t>might be </a:t>
            </a:r>
            <a:r>
              <a:rPr lang="en-US" sz="2200" dirty="0"/>
              <a:t>won.</a:t>
            </a:r>
          </a:p>
        </p:txBody>
      </p:sp>
      <p:sp>
        <p:nvSpPr>
          <p:cNvPr id="4" name="Content Placeholder 3"/>
          <p:cNvSpPr>
            <a:spLocks noGrp="1"/>
          </p:cNvSpPr>
          <p:nvPr>
            <p:ph sz="half" idx="2"/>
          </p:nvPr>
        </p:nvSpPr>
        <p:spPr/>
        <p:txBody>
          <a:bodyPr/>
          <a:lstStyle/>
          <a:p>
            <a:pPr marL="0" indent="0" algn="ctr">
              <a:buNone/>
            </a:pPr>
            <a:r>
              <a:rPr lang="en-US" dirty="0" smtClean="0">
                <a:solidFill>
                  <a:srgbClr val="225790"/>
                </a:solidFill>
                <a:latin typeface="+mj-lt"/>
              </a:rPr>
              <a:t>In the Confederate States</a:t>
            </a:r>
          </a:p>
          <a:p>
            <a:pPr marL="0" indent="0" algn="ctr">
              <a:buNone/>
            </a:pPr>
            <a:r>
              <a:rPr lang="en-US" sz="2200" dirty="0" smtClean="0"/>
              <a:t>The </a:t>
            </a:r>
            <a:r>
              <a:rPr lang="en-US" sz="2200" dirty="0"/>
              <a:t>losses at Vicksburg and Gettysburg decreased the morale of the Confederate States and its </a:t>
            </a:r>
            <a:r>
              <a:rPr lang="en-US" sz="2200" dirty="0" smtClean="0"/>
              <a:t>armies.</a:t>
            </a:r>
          </a:p>
          <a:p>
            <a:pPr marL="0" indent="0" algn="ctr">
              <a:buNone/>
            </a:pPr>
            <a:endParaRPr lang="en-US" sz="2200" dirty="0" smtClean="0"/>
          </a:p>
          <a:p>
            <a:pPr marL="0" indent="0" algn="ctr">
              <a:buNone/>
            </a:pPr>
            <a:r>
              <a:rPr lang="en-US" sz="2200" dirty="0" smtClean="0"/>
              <a:t>For </a:t>
            </a:r>
            <a:r>
              <a:rPr lang="en-US" sz="2200" dirty="0"/>
              <a:t>most of the remainder</a:t>
            </a:r>
            <a:r>
              <a:rPr lang="en-US" sz="2200" dirty="0" smtClean="0"/>
              <a:t> </a:t>
            </a:r>
            <a:br>
              <a:rPr lang="en-US" sz="2200" dirty="0" smtClean="0"/>
            </a:br>
            <a:r>
              <a:rPr lang="en-US" sz="2200" dirty="0" smtClean="0"/>
              <a:t>of </a:t>
            </a:r>
            <a:r>
              <a:rPr lang="en-US" sz="2200" dirty="0"/>
              <a:t>the war the Confederates would be fighting on</a:t>
            </a:r>
            <a:r>
              <a:rPr lang="en-US" sz="2200" dirty="0" smtClean="0"/>
              <a:t> </a:t>
            </a:r>
            <a:br>
              <a:rPr lang="en-US" sz="2200" dirty="0" smtClean="0"/>
            </a:br>
            <a:r>
              <a:rPr lang="en-US" sz="2200" dirty="0" smtClean="0"/>
              <a:t>the defensive.</a:t>
            </a:r>
            <a:endParaRPr lang="en-US" sz="2200" dirty="0"/>
          </a:p>
        </p:txBody>
      </p:sp>
      <p:cxnSp>
        <p:nvCxnSpPr>
          <p:cNvPr id="7" name="Straight Connector 6"/>
          <p:cNvCxnSpPr/>
          <p:nvPr/>
        </p:nvCxnSpPr>
        <p:spPr>
          <a:xfrm>
            <a:off x="4572000" y="1676400"/>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066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605385"/>
            <a:ext cx="4038600" cy="4221905"/>
          </a:xfrm>
        </p:spPr>
      </p:pic>
      <p:sp>
        <p:nvSpPr>
          <p:cNvPr id="5" name="Content Placeholder 4"/>
          <p:cNvSpPr>
            <a:spLocks noGrp="1"/>
          </p:cNvSpPr>
          <p:nvPr>
            <p:ph sz="half" idx="2"/>
          </p:nvPr>
        </p:nvSpPr>
        <p:spPr/>
        <p:txBody>
          <a:bodyPr/>
          <a:lstStyle/>
          <a:p>
            <a:pPr marL="0" indent="0">
              <a:buNone/>
            </a:pPr>
            <a:r>
              <a:rPr lang="en-US" sz="2200" dirty="0">
                <a:solidFill>
                  <a:schemeClr val="tx1"/>
                </a:solidFill>
              </a:rPr>
              <a:t>Back at Gettysburg, the dead were buried in quickly dug battlefield graves.</a:t>
            </a:r>
            <a:endParaRPr lang="en-US" sz="2200" dirty="0"/>
          </a:p>
        </p:txBody>
      </p:sp>
      <p:sp>
        <p:nvSpPr>
          <p:cNvPr id="6" name="Title 5"/>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spTree>
    <p:extLst>
      <p:ext uri="{BB962C8B-B14F-4D97-AF65-F5344CB8AC3E}">
        <p14:creationId xmlns:p14="http://schemas.microsoft.com/office/powerpoint/2010/main" val="138283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10" name="Content Placeholder 9"/>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52600"/>
            <a:ext cx="4038600" cy="2728214"/>
          </a:xfrm>
        </p:spPr>
      </p:pic>
      <p:sp>
        <p:nvSpPr>
          <p:cNvPr id="9" name="Content Placeholder 8"/>
          <p:cNvSpPr>
            <a:spLocks noGrp="1"/>
          </p:cNvSpPr>
          <p:nvPr>
            <p:ph sz="half" idx="2"/>
          </p:nvPr>
        </p:nvSpPr>
        <p:spPr>
          <a:xfrm>
            <a:off x="4648200" y="1676400"/>
            <a:ext cx="4038600" cy="3546001"/>
          </a:xfrm>
        </p:spPr>
        <p:txBody>
          <a:bodyPr/>
          <a:lstStyle/>
          <a:p>
            <a:pPr marL="0" indent="0">
              <a:buNone/>
            </a:pPr>
            <a:r>
              <a:rPr lang="en-US" sz="2200" dirty="0">
                <a:solidFill>
                  <a:schemeClr val="tx1"/>
                </a:solidFill>
              </a:rPr>
              <a:t>Most of the Confederate dead were left on the field in their shallow graves for eight to ten years until southern charity groups had most of the bodies taken away to cemeteries in the South.</a:t>
            </a:r>
            <a:endParaRPr lang="en-US" sz="2200" dirty="0"/>
          </a:p>
        </p:txBody>
      </p:sp>
    </p:spTree>
    <p:extLst>
      <p:ext uri="{BB962C8B-B14F-4D97-AF65-F5344CB8AC3E}">
        <p14:creationId xmlns:p14="http://schemas.microsoft.com/office/powerpoint/2010/main" val="69303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Los </a:t>
            </a:r>
            <a:r>
              <a:rPr lang="en-US" sz="4000" dirty="0" err="1" smtClean="0"/>
              <a:t>Tiempos</a:t>
            </a:r>
            <a:r>
              <a:rPr lang="en-US" sz="4000" dirty="0" smtClean="0"/>
              <a:t> </a:t>
            </a:r>
            <a:r>
              <a:rPr lang="en-US" sz="4000" dirty="0" err="1" smtClean="0"/>
              <a:t>Cambian</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3661507303"/>
              </p:ext>
            </p:extLst>
          </p:nvPr>
        </p:nvGraphicFramePr>
        <p:xfrm>
          <a:off x="933450" y="1562100"/>
          <a:ext cx="7277099" cy="3733800"/>
        </p:xfrm>
        <a:graphic>
          <a:graphicData uri="http://schemas.openxmlformats.org/drawingml/2006/table">
            <a:tbl>
              <a:tblPr/>
              <a:tblGrid>
                <a:gridCol w="2434923"/>
                <a:gridCol w="3320349"/>
                <a:gridCol w="1521827"/>
              </a:tblGrid>
              <a:tr h="266700">
                <a:tc>
                  <a:txBody>
                    <a:bodyPr/>
                    <a:lstStyle/>
                    <a:p>
                      <a:pPr marL="0" marR="0">
                        <a:lnSpc>
                          <a:spcPct val="115000"/>
                        </a:lnSpc>
                        <a:spcBef>
                          <a:spcPts val="0"/>
                        </a:spcBef>
                        <a:spcAft>
                          <a:spcPts val="0"/>
                        </a:spcAft>
                      </a:pPr>
                      <a:r>
                        <a:rPr lang="en-US" sz="1200" b="1" dirty="0">
                          <a:solidFill>
                            <a:srgbClr val="225790"/>
                          </a:solidFill>
                          <a:latin typeface="+mj-lt"/>
                          <a:ea typeface="Times New Roman"/>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cs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cs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Sept 17,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Antietam a.k.a. Sharpsburg, MD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April 12-13, 1861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Attack on Fort Sumter, SC</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April 30-May 6, 1863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Chancellorsville, VA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dirty="0">
                          <a:latin typeface="Georgia"/>
                          <a:ea typeface="Times New Roman"/>
                          <a:cs typeface="Times New Roman"/>
                        </a:rPr>
                        <a:t>Feb 6-16 </a:t>
                      </a:r>
                      <a:r>
                        <a:rPr lang="en-US" sz="1200" dirty="0" smtClean="0">
                          <a:latin typeface="Georgia"/>
                          <a:ea typeface="Times New Roman"/>
                          <a:cs typeface="Times New Roman"/>
                        </a:rPr>
                        <a:t>,1862</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Fort Henry/Fort Donelson, TN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Dec 13,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Georgia"/>
                          <a:ea typeface="Times New Roman"/>
                          <a:cs typeface="Times New Roman"/>
                        </a:rPr>
                        <a:t>Fredericksburg, VA</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July 1-3, 1863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Gettysburg, PA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March-June,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Jackson’s Valley Campaign, VA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July 21, 1861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Georgia"/>
                          <a:ea typeface="Times New Roman"/>
                          <a:cs typeface="Times New Roman"/>
                        </a:rPr>
                        <a:t>First</a:t>
                      </a:r>
                      <a:r>
                        <a:rPr lang="en-US" sz="1200" baseline="0" dirty="0" smtClean="0">
                          <a:latin typeface="Georgia"/>
                          <a:ea typeface="Times New Roman"/>
                          <a:cs typeface="Times New Roman"/>
                        </a:rPr>
                        <a:t> </a:t>
                      </a:r>
                      <a:r>
                        <a:rPr lang="en-US" sz="1200" dirty="0" smtClean="0">
                          <a:latin typeface="Georgia"/>
                          <a:ea typeface="Times New Roman"/>
                          <a:cs typeface="Times New Roman"/>
                        </a:rPr>
                        <a:t>Manassas </a:t>
                      </a:r>
                      <a:r>
                        <a:rPr lang="en-US" sz="1200" dirty="0">
                          <a:latin typeface="Georgia"/>
                          <a:ea typeface="Times New Roman"/>
                          <a:cs typeface="Times New Roman"/>
                        </a:rPr>
                        <a:t>a.k.a. Bull Run, VA</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August 28-30,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Georgia"/>
                          <a:ea typeface="Times New Roman"/>
                          <a:cs typeface="Times New Roman"/>
                        </a:rPr>
                        <a:t>Second</a:t>
                      </a:r>
                      <a:r>
                        <a:rPr lang="en-US" sz="1200" baseline="0" dirty="0" smtClean="0">
                          <a:latin typeface="Georgia"/>
                          <a:ea typeface="Times New Roman"/>
                          <a:cs typeface="Times New Roman"/>
                        </a:rPr>
                        <a:t> </a:t>
                      </a:r>
                      <a:r>
                        <a:rPr lang="en-US" sz="1200" dirty="0" smtClean="0">
                          <a:latin typeface="Georgia"/>
                          <a:ea typeface="Times New Roman"/>
                          <a:cs typeface="Times New Roman"/>
                        </a:rPr>
                        <a:t>Manassas </a:t>
                      </a:r>
                      <a:r>
                        <a:rPr lang="en-US" sz="1200" dirty="0">
                          <a:latin typeface="Georgia"/>
                          <a:ea typeface="Times New Roman"/>
                          <a:cs typeface="Times New Roman"/>
                        </a:rPr>
                        <a:t>a.k.a. </a:t>
                      </a:r>
                      <a:r>
                        <a:rPr lang="en-US" sz="1200" dirty="0" smtClean="0">
                          <a:latin typeface="Georgia"/>
                          <a:ea typeface="Times New Roman"/>
                          <a:cs typeface="Times New Roman"/>
                        </a:rPr>
                        <a:t> Second</a:t>
                      </a:r>
                      <a:r>
                        <a:rPr lang="en-US" sz="1200" baseline="0" dirty="0" smtClean="0">
                          <a:latin typeface="Georgia"/>
                          <a:ea typeface="Times New Roman"/>
                          <a:cs typeface="Times New Roman"/>
                        </a:rPr>
                        <a:t> </a:t>
                      </a:r>
                      <a:r>
                        <a:rPr lang="en-US" sz="1200" dirty="0" smtClean="0">
                          <a:latin typeface="Georgia"/>
                          <a:ea typeface="Times New Roman"/>
                          <a:cs typeface="Times New Roman"/>
                        </a:rPr>
                        <a:t>Bull </a:t>
                      </a:r>
                      <a:r>
                        <a:rPr lang="en-US" sz="1200" dirty="0">
                          <a:latin typeface="Georgia"/>
                          <a:ea typeface="Times New Roman"/>
                          <a:cs typeface="Times New Roman"/>
                        </a:rPr>
                        <a:t>Run, VA</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Oct 8,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Perryville, KY</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dirty="0">
                          <a:latin typeface="Georgia"/>
                          <a:ea typeface="Times New Roman"/>
                          <a:cs typeface="Times New Roman"/>
                        </a:rPr>
                        <a:t>April 6-7</a:t>
                      </a:r>
                      <a:r>
                        <a:rPr lang="en-US" sz="1200" dirty="0" smtClean="0">
                          <a:latin typeface="Georgia"/>
                          <a:ea typeface="Times New Roman"/>
                          <a:cs typeface="Times New Roman"/>
                        </a:rPr>
                        <a:t>, 1862</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Shiloh a.k.a. Pittsburg Landing, TN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May 18 – July 4 1863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Siege of Vicksburg, MS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dirty="0">
                          <a:latin typeface="Georgia"/>
                          <a:ea typeface="Times New Roman"/>
                          <a:cs typeface="Times New Roman"/>
                        </a:rPr>
                        <a:t>Dec 31, </a:t>
                      </a:r>
                      <a:r>
                        <a:rPr lang="en-US" sz="1200" dirty="0" smtClean="0">
                          <a:latin typeface="Georgia"/>
                          <a:ea typeface="Times New Roman"/>
                          <a:cs typeface="Times New Roman"/>
                        </a:rPr>
                        <a:t>1862-Jan </a:t>
                      </a:r>
                      <a:r>
                        <a:rPr lang="en-US" sz="1200" dirty="0">
                          <a:latin typeface="Georgia"/>
                          <a:ea typeface="Times New Roman"/>
                          <a:cs typeface="Times New Roman"/>
                        </a:rPr>
                        <a:t>2, 1863</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Stones River a.k.a. Murfreesboro, TN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295400" y="5638800"/>
            <a:ext cx="7696200" cy="769441"/>
          </a:xfrm>
          <a:prstGeom prst="rect">
            <a:avLst/>
          </a:prstGeom>
          <a:noFill/>
        </p:spPr>
        <p:txBody>
          <a:bodyPr wrap="square" rtlCol="0">
            <a:spAutoFit/>
          </a:bodyPr>
          <a:lstStyle/>
          <a:p>
            <a:r>
              <a:rPr lang="es-CO" sz="2200" dirty="0" smtClean="0">
                <a:solidFill>
                  <a:srgbClr val="225790"/>
                </a:solidFill>
                <a:latin typeface="+mj-lt"/>
              </a:rPr>
              <a:t>En la parte de arriba de tu línea de tiempo y mapa hay una grafica con la lista de las batallas incluyendo su localización y fecha. </a:t>
            </a:r>
            <a:endParaRPr lang="es-CO" sz="2200" dirty="0">
              <a:solidFill>
                <a:srgbClr val="225790"/>
              </a:solidFill>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9600" y="5562600"/>
            <a:ext cx="676856" cy="53246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752249" y="5914196"/>
              <a:ext cx="360" cy="360"/>
            </p14:xfrm>
          </p:contentPart>
        </mc:Choice>
        <mc:Fallback xmlns="">
          <p:pic>
            <p:nvPicPr>
              <p:cNvPr id="12" name="Ink 11"/>
              <p:cNvPicPr/>
              <p:nvPr/>
            </p:nvPicPr>
            <p:blipFill>
              <a:blip r:embed="rId4"/>
              <a:stretch>
                <a:fillRect/>
              </a:stretch>
            </p:blipFill>
            <p:spPr>
              <a:xfrm>
                <a:off x="740369" y="5902316"/>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p14:cNvContentPartPr/>
              <p14:nvPr/>
            </p14:nvContentPartPr>
            <p14:xfrm>
              <a:off x="1356689" y="5928956"/>
              <a:ext cx="29880" cy="360"/>
            </p14:xfrm>
          </p:contentPart>
        </mc:Choice>
        <mc:Fallback xmlns="">
          <p:pic>
            <p:nvPicPr>
              <p:cNvPr id="13" name="Ink 12"/>
              <p:cNvPicPr/>
              <p:nvPr/>
            </p:nvPicPr>
            <p:blipFill>
              <a:blip r:embed="rId6"/>
              <a:stretch>
                <a:fillRect/>
              </a:stretch>
            </p:blipFill>
            <p:spPr>
              <a:xfrm>
                <a:off x="1344809" y="5917076"/>
                <a:ext cx="53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2846369" y="6445196"/>
              <a:ext cx="15120" cy="360"/>
            </p14:xfrm>
          </p:contentPart>
        </mc:Choice>
        <mc:Fallback xmlns="">
          <p:pic>
            <p:nvPicPr>
              <p:cNvPr id="14" name="Ink 13"/>
              <p:cNvPicPr/>
              <p:nvPr/>
            </p:nvPicPr>
            <p:blipFill>
              <a:blip r:embed="rId8"/>
              <a:stretch>
                <a:fillRect/>
              </a:stretch>
            </p:blipFill>
            <p:spPr>
              <a:xfrm>
                <a:off x="2834489" y="6433316"/>
                <a:ext cx="38880" cy="2412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8" name="Content Placeholder 7"/>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092665"/>
            <a:ext cx="4038600" cy="3247345"/>
          </a:xfrm>
        </p:spPr>
      </p:pic>
      <p:sp>
        <p:nvSpPr>
          <p:cNvPr id="7" name="Content Placeholder 6"/>
          <p:cNvSpPr>
            <a:spLocks noGrp="1"/>
          </p:cNvSpPr>
          <p:nvPr>
            <p:ph sz="half" idx="2"/>
          </p:nvPr>
        </p:nvSpPr>
        <p:spPr>
          <a:xfrm>
            <a:off x="4648200" y="2057400"/>
            <a:ext cx="4038600" cy="3774601"/>
          </a:xfrm>
        </p:spPr>
        <p:txBody>
          <a:bodyPr/>
          <a:lstStyle/>
          <a:p>
            <a:pPr marL="0" indent="0">
              <a:buNone/>
            </a:pPr>
            <a:r>
              <a:rPr lang="en-US" sz="2200" dirty="0">
                <a:solidFill>
                  <a:schemeClr val="tx1"/>
                </a:solidFill>
              </a:rPr>
              <a:t>On November 19, 1863, a Soldiers’ National Cemetery was established at Gettysburg for the Union dead.</a:t>
            </a:r>
            <a:endParaRPr lang="en-US" sz="2200" dirty="0"/>
          </a:p>
        </p:txBody>
      </p:sp>
    </p:spTree>
    <p:extLst>
      <p:ext uri="{BB962C8B-B14F-4D97-AF65-F5344CB8AC3E}">
        <p14:creationId xmlns:p14="http://schemas.microsoft.com/office/powerpoint/2010/main" val="654498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457200" y="1724589"/>
            <a:ext cx="4038600" cy="3983496"/>
          </a:xfrm>
        </p:spPr>
      </p:pic>
      <p:sp>
        <p:nvSpPr>
          <p:cNvPr id="7" name="Content Placeholder 6"/>
          <p:cNvSpPr>
            <a:spLocks noGrp="1"/>
          </p:cNvSpPr>
          <p:nvPr>
            <p:ph sz="half" idx="2"/>
          </p:nvPr>
        </p:nvSpPr>
        <p:spPr/>
        <p:txBody>
          <a:bodyPr/>
          <a:lstStyle/>
          <a:p>
            <a:pPr marL="0" indent="0">
              <a:buNone/>
            </a:pPr>
            <a:r>
              <a:rPr lang="en-US" sz="2200" dirty="0">
                <a:solidFill>
                  <a:schemeClr val="tx1"/>
                </a:solidFill>
              </a:rPr>
              <a:t>Music was played and speeches were made, but the most significant speech, lasting approximately two minutes, was made by President Abraham Lincoln.</a:t>
            </a:r>
            <a:endParaRPr lang="en-US" sz="2200" dirty="0"/>
          </a:p>
        </p:txBody>
      </p:sp>
    </p:spTree>
    <p:extLst>
      <p:ext uri="{BB962C8B-B14F-4D97-AF65-F5344CB8AC3E}">
        <p14:creationId xmlns:p14="http://schemas.microsoft.com/office/powerpoint/2010/main" val="3709098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First Manassas (Bull Run)</a:t>
            </a:r>
            <a:endParaRPr lang="en-US" sz="4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5341" y="1600200"/>
            <a:ext cx="5913318"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Antietam (Sharpsburg)</a:t>
            </a:r>
            <a:endParaRPr lang="en-US" sz="4000" i="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7482" y="1600200"/>
            <a:ext cx="5989035" cy="4205288"/>
          </a:xfrm>
        </p:spPr>
      </p:pic>
      <p:sp>
        <p:nvSpPr>
          <p:cNvPr id="3" name="SMARTInkShape-94"/>
          <p:cNvSpPr/>
          <p:nvPr>
            <p:custDataLst>
              <p:tags r:id="rId1"/>
            </p:custDataLst>
          </p:nvPr>
        </p:nvSpPr>
        <p:spPr>
          <a:xfrm>
            <a:off x="191381" y="6813351"/>
            <a:ext cx="49722" cy="17761"/>
          </a:xfrm>
          <a:custGeom>
            <a:avLst/>
            <a:gdLst/>
            <a:ahLst/>
            <a:cxnLst/>
            <a:rect l="0" t="0" r="0" b="0"/>
            <a:pathLst>
              <a:path w="49722" h="17761">
                <a:moveTo>
                  <a:pt x="49721" y="8929"/>
                </a:moveTo>
                <a:lnTo>
                  <a:pt x="49721" y="8929"/>
                </a:lnTo>
                <a:lnTo>
                  <a:pt x="41159" y="8929"/>
                </a:lnTo>
                <a:lnTo>
                  <a:pt x="33135" y="1242"/>
                </a:lnTo>
                <a:lnTo>
                  <a:pt x="24285" y="109"/>
                </a:lnTo>
                <a:lnTo>
                  <a:pt x="0" y="0"/>
                </a:lnTo>
                <a:lnTo>
                  <a:pt x="4996" y="0"/>
                </a:lnTo>
                <a:lnTo>
                  <a:pt x="5072" y="17482"/>
                </a:lnTo>
                <a:lnTo>
                  <a:pt x="5072" y="10138"/>
                </a:lnTo>
                <a:lnTo>
                  <a:pt x="5072" y="17760"/>
                </a:lnTo>
                <a:lnTo>
                  <a:pt x="5072"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Los </a:t>
            </a:r>
            <a:r>
              <a:rPr lang="en-US" sz="4000" dirty="0" err="1" smtClean="0"/>
              <a:t>Tiempos</a:t>
            </a:r>
            <a:r>
              <a:rPr lang="en-US" sz="4000" dirty="0" smtClean="0"/>
              <a:t> </a:t>
            </a:r>
            <a:r>
              <a:rPr lang="en-US" sz="4000" dirty="0" err="1" smtClean="0"/>
              <a:t>Cambian</a:t>
            </a:r>
            <a:endParaRPr lang="en-US" sz="4000" i="1" dirty="0">
              <a:solidFill>
                <a:srgbClr val="4D4D4D"/>
              </a:solidFill>
            </a:endParaRPr>
          </a:p>
        </p:txBody>
      </p:sp>
      <p:pic>
        <p:nvPicPr>
          <p:cNvPr id="4" name="Content Placeholder 3" descr="USCapitolloc.jpg"/>
          <p:cNvPicPr>
            <a:picLocks noGrp="1" noChangeAspect="1"/>
          </p:cNvPicPr>
          <p:nvPr>
            <p:ph sz="half" idx="1"/>
          </p:nvPr>
        </p:nvPicPr>
        <p:blipFill>
          <a:blip r:embed="rId3" cstate="print"/>
          <a:stretch>
            <a:fillRect/>
          </a:stretch>
        </p:blipFill>
        <p:spPr>
          <a:xfrm>
            <a:off x="457200" y="1676400"/>
            <a:ext cx="4038600" cy="3563391"/>
          </a:xfrm>
        </p:spPr>
      </p:pic>
      <p:sp>
        <p:nvSpPr>
          <p:cNvPr id="3" name="Content Placeholder 2"/>
          <p:cNvSpPr>
            <a:spLocks noGrp="1"/>
          </p:cNvSpPr>
          <p:nvPr>
            <p:ph sz="half" idx="2"/>
          </p:nvPr>
        </p:nvSpPr>
        <p:spPr>
          <a:xfrm>
            <a:off x="4648200" y="1905000"/>
            <a:ext cx="4038600" cy="3927001"/>
          </a:xfrm>
        </p:spPr>
        <p:txBody>
          <a:bodyPr/>
          <a:lstStyle/>
          <a:p>
            <a:pPr marL="0" indent="0">
              <a:buNone/>
            </a:pPr>
            <a:r>
              <a:rPr lang="es-CO" sz="2200" dirty="0" smtClean="0"/>
              <a:t>Aunque habían mas victorias de la Unión en el oeste, muchas personas le ponían más importancia al este porque allí es donde estaban las capitales de los Estados Unidos y los Estados Confederados. </a:t>
            </a:r>
            <a:endParaRPr lang="es-CO"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La </a:t>
            </a:r>
            <a:r>
              <a:rPr lang="en-US" sz="3200" dirty="0" err="1" smtClean="0"/>
              <a:t>Situación</a:t>
            </a:r>
            <a:r>
              <a:rPr lang="en-US" sz="3200" dirty="0" smtClean="0"/>
              <a:t> </a:t>
            </a:r>
            <a:r>
              <a:rPr lang="en-US" sz="3200" dirty="0" err="1" smtClean="0"/>
              <a:t>cuando</a:t>
            </a:r>
            <a:r>
              <a:rPr lang="en-US" sz="3200" dirty="0" smtClean="0"/>
              <a:t> el </a:t>
            </a:r>
            <a:r>
              <a:rPr lang="en-US" sz="3200" dirty="0" err="1" smtClean="0"/>
              <a:t>verano</a:t>
            </a:r>
            <a:r>
              <a:rPr lang="en-US" sz="3200" dirty="0" smtClean="0"/>
              <a:t> de 1863 </a:t>
            </a:r>
            <a:r>
              <a:rPr lang="en-US" sz="3200" dirty="0" err="1" smtClean="0"/>
              <a:t>llega</a:t>
            </a:r>
            <a:endParaRPr lang="en-US" sz="3200" dirty="0"/>
          </a:p>
        </p:txBody>
      </p:sp>
      <p:pic>
        <p:nvPicPr>
          <p:cNvPr id="4" name="Content Placeholder 3" descr="general-ulysses-s-grant.jpg"/>
          <p:cNvPicPr>
            <a:picLocks noGrp="1" noChangeAspect="1"/>
          </p:cNvPicPr>
          <p:nvPr>
            <p:ph sz="half" idx="1"/>
          </p:nvPr>
        </p:nvPicPr>
        <p:blipFill>
          <a:blip r:embed="rId3" cstate="print"/>
          <a:stretch>
            <a:fillRect/>
          </a:stretch>
        </p:blipFill>
        <p:spPr>
          <a:xfrm>
            <a:off x="666139" y="1600200"/>
            <a:ext cx="3620721" cy="4232275"/>
          </a:xfrm>
        </p:spPr>
      </p:pic>
      <p:sp>
        <p:nvSpPr>
          <p:cNvPr id="5" name="Content Placeholder 4"/>
          <p:cNvSpPr>
            <a:spLocks noGrp="1"/>
          </p:cNvSpPr>
          <p:nvPr>
            <p:ph sz="half" idx="2"/>
          </p:nvPr>
        </p:nvSpPr>
        <p:spPr>
          <a:xfrm>
            <a:off x="4648200" y="2209800"/>
            <a:ext cx="4038600" cy="3622201"/>
          </a:xfrm>
        </p:spPr>
        <p:txBody>
          <a:bodyPr/>
          <a:lstStyle/>
          <a:p>
            <a:pPr marL="0" indent="0">
              <a:buNone/>
            </a:pPr>
            <a:r>
              <a:rPr lang="es-CO" sz="2200" dirty="0" smtClean="0"/>
              <a:t>En el oeste, fuerzas militares bajo el mando de </a:t>
            </a:r>
            <a:r>
              <a:rPr lang="es-CO" sz="2200" dirty="0" err="1" smtClean="0"/>
              <a:t>Ulysses</a:t>
            </a:r>
            <a:r>
              <a:rPr lang="es-CO" sz="2200" dirty="0" smtClean="0"/>
              <a:t> S. </a:t>
            </a:r>
            <a:r>
              <a:rPr lang="es-CO" sz="2200" dirty="0" err="1" smtClean="0"/>
              <a:t>Grant</a:t>
            </a:r>
            <a:r>
              <a:rPr lang="es-CO" sz="2200" dirty="0" smtClean="0"/>
              <a:t>, han rodeado a Vicksburg, Mississippi, que era un punto significante porque controlaba el acceso al Rio Mississippi.</a:t>
            </a:r>
            <a:endParaRPr lang="es-CO"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Vicksburg</a:t>
            </a:r>
            <a:endParaRPr lang="en-US" sz="4000" i="1" dirty="0"/>
          </a:p>
        </p:txBody>
      </p:sp>
      <p:pic>
        <p:nvPicPr>
          <p:cNvPr id="6" name="Content Placeholder 5" descr="shirleyhousevicksburgnps.jpg"/>
          <p:cNvPicPr>
            <a:picLocks noGrp="1" noChangeAspect="1"/>
          </p:cNvPicPr>
          <p:nvPr>
            <p:ph idx="1"/>
          </p:nvPr>
        </p:nvPicPr>
        <p:blipFill>
          <a:blip r:embed="rId3" cstate="print"/>
          <a:stretch>
            <a:fillRect/>
          </a:stretch>
        </p:blipFill>
        <p:spPr>
          <a:xfrm>
            <a:off x="1816693" y="1600200"/>
            <a:ext cx="5510614" cy="42052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4D4D4D"/>
                </a:solidFill>
              </a:rPr>
              <a:t>Vicksburg</a:t>
            </a:r>
            <a:endParaRPr lang="en-US" sz="4000" i="1" dirty="0">
              <a:solidFill>
                <a:srgbClr val="4D4D4D"/>
              </a:solidFill>
            </a:endParaRPr>
          </a:p>
        </p:txBody>
      </p:sp>
      <p:pic>
        <p:nvPicPr>
          <p:cNvPr id="4" name="Content Placeholder 3" descr="Vicksburgsignalcorpsloc.jpg"/>
          <p:cNvPicPr>
            <a:picLocks noGrp="1" noChangeAspect="1"/>
          </p:cNvPicPr>
          <p:nvPr>
            <p:ph sz="half" idx="1"/>
          </p:nvPr>
        </p:nvPicPr>
        <p:blipFill>
          <a:blip r:embed="rId3" cstate="print"/>
          <a:stretch>
            <a:fillRect/>
          </a:stretch>
        </p:blipFill>
        <p:spPr>
          <a:xfrm>
            <a:off x="457200" y="1676400"/>
            <a:ext cx="4038600" cy="3205638"/>
          </a:xfrm>
        </p:spPr>
      </p:pic>
      <p:sp>
        <p:nvSpPr>
          <p:cNvPr id="3" name="Content Placeholder 2"/>
          <p:cNvSpPr>
            <a:spLocks noGrp="1"/>
          </p:cNvSpPr>
          <p:nvPr>
            <p:ph sz="half" idx="2"/>
          </p:nvPr>
        </p:nvSpPr>
        <p:spPr/>
        <p:txBody>
          <a:bodyPr/>
          <a:lstStyle/>
          <a:p>
            <a:pPr marL="0" indent="0">
              <a:buNone/>
            </a:pPr>
            <a:r>
              <a:rPr lang="es-419" sz="2200" dirty="0" smtClean="0"/>
              <a:t>Después de 47 días de bombardeo, </a:t>
            </a:r>
            <a:r>
              <a:rPr lang="es-419" sz="2200" dirty="0" err="1" smtClean="0"/>
              <a:t>Pemberton</a:t>
            </a:r>
            <a:r>
              <a:rPr lang="es-419" sz="2200" dirty="0" smtClean="0"/>
              <a:t> se rindió a Vicksburg y a </a:t>
            </a:r>
            <a:r>
              <a:rPr lang="es-419" sz="2200" dirty="0" err="1" smtClean="0"/>
              <a:t>Grant</a:t>
            </a:r>
            <a:r>
              <a:rPr lang="es-419" sz="2200" dirty="0" smtClean="0"/>
              <a:t> el 4 de julio 1863.</a:t>
            </a:r>
            <a:endParaRPr lang="es-419"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676400"/>
            <a:ext cx="4038600" cy="3287672"/>
          </a:xfrm>
        </p:spPr>
      </p:pic>
      <p:sp>
        <p:nvSpPr>
          <p:cNvPr id="7" name="Content Placeholder 6"/>
          <p:cNvSpPr>
            <a:spLocks noGrp="1"/>
          </p:cNvSpPr>
          <p:nvPr>
            <p:ph sz="half" idx="2"/>
          </p:nvPr>
        </p:nvSpPr>
        <p:spPr>
          <a:xfrm>
            <a:off x="4648200" y="2362200"/>
            <a:ext cx="4038600" cy="3469801"/>
          </a:xfrm>
        </p:spPr>
        <p:txBody>
          <a:bodyPr/>
          <a:lstStyle/>
          <a:p>
            <a:pPr marL="0" indent="0">
              <a:buNone/>
            </a:pPr>
            <a:r>
              <a:rPr lang="es-CO" sz="2200" dirty="0" smtClean="0">
                <a:latin typeface="Georgia" pitchFamily="18" charset="0"/>
              </a:rPr>
              <a:t>En el este, las fuerzas Confederadas bajo el mando del General Robert E. Lee invadieron el estado norteño de Pennsylvania</a:t>
            </a:r>
          </a:p>
          <a:p>
            <a:pPr marL="0" indent="0">
              <a:buNone/>
            </a:pPr>
            <a:endParaRPr lang="en-US" dirty="0"/>
          </a:p>
        </p:txBody>
      </p:sp>
      <p:sp>
        <p:nvSpPr>
          <p:cNvPr id="10" name="Title 2"/>
          <p:cNvSpPr txBox="1">
            <a:spLocks/>
          </p:cNvSpPr>
          <p:nvPr/>
        </p:nvSpPr>
        <p:spPr bwMode="auto">
          <a:xfrm>
            <a:off x="457200" y="685800"/>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3200" dirty="0" smtClean="0"/>
              <a:t>La </a:t>
            </a:r>
            <a:r>
              <a:rPr lang="en-US" sz="3200" dirty="0" err="1" smtClean="0"/>
              <a:t>Situación</a:t>
            </a:r>
            <a:r>
              <a:rPr lang="en-US" sz="3200" dirty="0" smtClean="0"/>
              <a:t> </a:t>
            </a:r>
            <a:r>
              <a:rPr lang="en-US" sz="3200" dirty="0" err="1" smtClean="0"/>
              <a:t>cuando</a:t>
            </a:r>
            <a:r>
              <a:rPr lang="en-US" sz="3200" dirty="0" smtClean="0"/>
              <a:t> el </a:t>
            </a:r>
            <a:r>
              <a:rPr lang="en-US" sz="3200" dirty="0" err="1" smtClean="0"/>
              <a:t>verano</a:t>
            </a:r>
            <a:r>
              <a:rPr lang="en-US" sz="3200" dirty="0" smtClean="0"/>
              <a:t> de 1863 </a:t>
            </a:r>
            <a:r>
              <a:rPr lang="en-US" sz="3200" dirty="0" err="1" smtClean="0"/>
              <a:t>llega</a:t>
            </a:r>
            <a:endParaRPr lang="en-US" sz="3200" dirty="0"/>
          </a:p>
        </p:txBody>
      </p:sp>
    </p:spTree>
    <p:extLst>
      <p:ext uri="{BB962C8B-B14F-4D97-AF65-F5344CB8AC3E}">
        <p14:creationId xmlns:p14="http://schemas.microsoft.com/office/powerpoint/2010/main" val="7122644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5347</TotalTime>
  <Words>579</Words>
  <Application>Microsoft Office PowerPoint</Application>
  <PresentationFormat>On-screen Show (4:3)</PresentationFormat>
  <Paragraphs>89</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Georgia</vt:lpstr>
      <vt:lpstr>Times New Roman</vt:lpstr>
      <vt:lpstr>Curriculum</vt:lpstr>
      <vt:lpstr>1863: Los Tiempos Cambian</vt:lpstr>
      <vt:lpstr>Los Tiempos Cambian</vt:lpstr>
      <vt:lpstr>First Manassas (Bull Run)</vt:lpstr>
      <vt:lpstr>Antietam (Sharpsburg)</vt:lpstr>
      <vt:lpstr>Los Tiempos Cambian</vt:lpstr>
      <vt:lpstr>La Situación cuando el verano de 1863 llega</vt:lpstr>
      <vt:lpstr>Vicksburg</vt:lpstr>
      <vt:lpstr>Vicksburg</vt:lpstr>
      <vt:lpstr>PowerPoint Presentation</vt:lpstr>
      <vt:lpstr>A este punto de la Guerra, el ejercito Confederado del Norte de Virginia tenía un record ganadores.   Y el General de la Confederación, Robert E. Lee tenia un plan to mover tu ejercito al norte. </vt:lpstr>
      <vt:lpstr>Gettysburg</vt:lpstr>
      <vt:lpstr>Gettysburg</vt:lpstr>
      <vt:lpstr>Gettysburg</vt:lpstr>
      <vt:lpstr>Después de tres días de luchar   1-3 de julio, 1863… Image courtesy Library of Congress</vt:lpstr>
      <vt:lpstr>… y 51,000 soldados  murieron, fueron heridos, o desaparecidos Image courtesy Library of Congress</vt:lpstr>
      <vt:lpstr>Lee and his army left Pennsylvania and retreated back to Virginia.  Never again would the Confederates invade a Northern state in large numbers.</vt:lpstr>
      <vt:lpstr>The Aftermath</vt:lpstr>
      <vt:lpstr>The Aftermath</vt:lpstr>
      <vt:lpstr>The Aftermath</vt:lpstr>
      <vt:lpstr>The Aftermath</vt:lpstr>
      <vt:lpstr>The Aftermath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Tides (Because we guess that we’re on the beach)</dc:title>
  <dc:creator>Sheralyn</dc:creator>
  <cp:lastModifiedBy>Argo, Claudia</cp:lastModifiedBy>
  <cp:revision>277</cp:revision>
  <dcterms:created xsi:type="dcterms:W3CDTF">2011-02-25T18:35:28Z</dcterms:created>
  <dcterms:modified xsi:type="dcterms:W3CDTF">2016-06-10T23:49:45Z</dcterms:modified>
</cp:coreProperties>
</file>