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5"/>
  </p:notesMasterIdLst>
  <p:handoutMasterIdLst>
    <p:handoutMasterId r:id="rId16"/>
  </p:handoutMasterIdLst>
  <p:sldIdLst>
    <p:sldId id="293" r:id="rId2"/>
    <p:sldId id="256" r:id="rId3"/>
    <p:sldId id="258" r:id="rId4"/>
    <p:sldId id="266" r:id="rId5"/>
    <p:sldId id="265" r:id="rId6"/>
    <p:sldId id="271" r:id="rId7"/>
    <p:sldId id="283" r:id="rId8"/>
    <p:sldId id="282" r:id="rId9"/>
    <p:sldId id="292" r:id="rId10"/>
    <p:sldId id="285" r:id="rId11"/>
    <p:sldId id="284" r:id="rId12"/>
    <p:sldId id="279" r:id="rId13"/>
    <p:sldId id="270" r:id="rId1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333333"/>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3" autoAdjust="0"/>
    <p:restoredTop sz="79140" autoAdjust="0"/>
  </p:normalViewPr>
  <p:slideViewPr>
    <p:cSldViewPr>
      <p:cViewPr varScale="1">
        <p:scale>
          <a:sx n="59" d="100"/>
          <a:sy n="59" d="100"/>
        </p:scale>
        <p:origin x="87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3408"/>
          </a:xfrm>
          <a:prstGeom prst="rect">
            <a:avLst/>
          </a:prstGeom>
        </p:spPr>
        <p:txBody>
          <a:bodyPr vert="horz" lIns="92830" tIns="46415" rIns="92830" bIns="46415" rtlCol="0"/>
          <a:lstStyle>
            <a:lvl1pPr algn="r">
              <a:defRPr sz="1200"/>
            </a:lvl1pPr>
          </a:lstStyle>
          <a:p>
            <a:fld id="{071AF9E9-8AD5-405D-BD3E-E89F65F13CF7}" type="datetimeFigureOut">
              <a:rPr lang="en-US" smtClean="0"/>
              <a:t>6/10/2016</a:t>
            </a:fld>
            <a:endParaRPr lang="en-US"/>
          </a:p>
        </p:txBody>
      </p:sp>
      <p:sp>
        <p:nvSpPr>
          <p:cNvPr id="4" name="Footer Placeholder 3"/>
          <p:cNvSpPr>
            <a:spLocks noGrp="1"/>
          </p:cNvSpPr>
          <p:nvPr>
            <p:ph type="ftr" sz="quarter" idx="2"/>
          </p:nvPr>
        </p:nvSpPr>
        <p:spPr>
          <a:xfrm>
            <a:off x="0" y="8772670"/>
            <a:ext cx="3037840" cy="463407"/>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70"/>
            <a:ext cx="3037840" cy="463407"/>
          </a:xfrm>
          <a:prstGeom prst="rect">
            <a:avLst/>
          </a:prstGeom>
        </p:spPr>
        <p:txBody>
          <a:bodyPr vert="horz" lIns="92830" tIns="46415" rIns="92830" bIns="46415" rtlCol="0" anchor="b"/>
          <a:lstStyle>
            <a:lvl1pPr algn="r">
              <a:defRPr sz="1200"/>
            </a:lvl1pPr>
          </a:lstStyle>
          <a:p>
            <a:fld id="{76910897-3542-4538-B70F-813D28098B6F}" type="slidenum">
              <a:rPr lang="en-US" smtClean="0"/>
              <a:t>‹#›</a:t>
            </a:fld>
            <a:endParaRPr lang="en-US"/>
          </a:p>
        </p:txBody>
      </p:sp>
    </p:spTree>
    <p:extLst>
      <p:ext uri="{BB962C8B-B14F-4D97-AF65-F5344CB8AC3E}">
        <p14:creationId xmlns:p14="http://schemas.microsoft.com/office/powerpoint/2010/main" val="253252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smtClean="0">
                <a:latin typeface="+mn-lt"/>
                <a:ea typeface="+mn-ea"/>
                <a:cs typeface="+mn-cs"/>
              </a:defRPr>
            </a:lvl1pPr>
          </a:lstStyle>
          <a:p>
            <a:pPr>
              <a:defRPr/>
            </a:pPr>
            <a:fld id="{46E86AC9-040C-44F3-B4A2-592EA90D3325}" type="datetimeFigureOut">
              <a:rPr lang="en-US"/>
              <a:pPr>
                <a:defRPr/>
              </a:pPr>
              <a:t>6/10/2016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smtClean="0">
                <a:latin typeface="+mn-lt"/>
                <a:ea typeface="+mn-ea"/>
                <a:cs typeface="+mn-cs"/>
              </a:defRPr>
            </a:lvl1pPr>
          </a:lstStyle>
          <a:p>
            <a:pPr>
              <a:defRPr/>
            </a:pPr>
            <a:fld id="{9B91BBED-5968-49D1-A30C-46381E71C9F7}" type="slidenum">
              <a:rPr lang="en-US"/>
              <a:pPr>
                <a:defRPr/>
              </a:pPr>
              <a:t>‹#›</a:t>
            </a:fld>
            <a:endParaRPr lang="en-US"/>
          </a:p>
        </p:txBody>
      </p:sp>
    </p:spTree>
    <p:extLst>
      <p:ext uri="{BB962C8B-B14F-4D97-AF65-F5344CB8AC3E}">
        <p14:creationId xmlns:p14="http://schemas.microsoft.com/office/powerpoint/2010/main" val="25281165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fontAlgn="base">
      <a:spcBef>
        <a:spcPct val="30000"/>
      </a:spcBef>
      <a:spcAft>
        <a:spcPct val="0"/>
      </a:spcAft>
      <a:defRPr sz="1200" kern="1200">
        <a:solidFill>
          <a:schemeClr val="tx1"/>
        </a:solidFill>
        <a:latin typeface="+mn-lt"/>
        <a:ea typeface="ＭＳ Ｐゴシック" pitchFamily="-123"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23"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23"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91BBED-5968-49D1-A30C-46381E71C9F7}" type="slidenum">
              <a:rPr lang="en-US" smtClean="0"/>
              <a:pPr>
                <a:defRPr/>
              </a:pPr>
              <a:t>1</a:t>
            </a:fld>
            <a:endParaRPr lang="en-US"/>
          </a:p>
        </p:txBody>
      </p:sp>
    </p:spTree>
    <p:extLst>
      <p:ext uri="{BB962C8B-B14F-4D97-AF65-F5344CB8AC3E}">
        <p14:creationId xmlns:p14="http://schemas.microsoft.com/office/powerpoint/2010/main" val="771250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F06A245-C5E9-4CEE-BA42-D98B838B0C78}" type="slidenum">
              <a:rPr lang="en-US" smtClean="0"/>
              <a:pPr/>
              <a:t>11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b="0" dirty="0" smtClean="0"/>
              <a:t>Information traveled at a slow rate in the 1800’s,</a:t>
            </a:r>
            <a:r>
              <a:rPr lang="en-US" b="0" baseline="0" dirty="0" smtClean="0"/>
              <a:t> but with the telegraph, newspapers, photography, and the postal service it was moving faster than ever before.  Those on the home front were able to learn more about the war and their loved ones during the Civil War than in any previous war.  Sometimes the reality of war was a brutal one. </a:t>
            </a:r>
            <a:endParaRPr lang="en-US" b="0" dirty="0" smtClean="0"/>
          </a:p>
          <a:p>
            <a:pPr eaLnBrk="1" hangingPunct="1"/>
            <a:endParaRPr lang="en-US" b="1" dirty="0" smtClean="0"/>
          </a:p>
          <a:p>
            <a:pPr eaLnBrk="1" hangingPunct="1"/>
            <a:r>
              <a:rPr lang="en-US" dirty="0" smtClean="0"/>
              <a:t>Newspaper reading was at an</a:t>
            </a:r>
            <a:r>
              <a:rPr lang="en-US" baseline="0" dirty="0" smtClean="0"/>
              <a:t> all time high. Above are clips from a Connecticut newspaper from the summer of 1862. </a:t>
            </a:r>
            <a:r>
              <a:rPr lang="en-US" dirty="0" smtClean="0"/>
              <a:t> </a:t>
            </a:r>
          </a:p>
          <a:p>
            <a:pPr eaLnBrk="1" hangingPunct="1"/>
            <a:endParaRPr lang="en-US" dirty="0" smtClean="0"/>
          </a:p>
          <a:p>
            <a:pPr eaLnBrk="1" hangingPunct="1"/>
            <a:r>
              <a:rPr lang="en-US" dirty="0" smtClean="0"/>
              <a:t>The</a:t>
            </a:r>
            <a:r>
              <a:rPr lang="en-US" baseline="0" dirty="0" smtClean="0"/>
              <a:t> newspaper is where people on the home front received most of the news about the war. </a:t>
            </a:r>
            <a:endParaRPr lang="en-US" dirty="0" smtClean="0"/>
          </a:p>
        </p:txBody>
      </p:sp>
    </p:spTree>
    <p:extLst>
      <p:ext uri="{BB962C8B-B14F-4D97-AF65-F5344CB8AC3E}">
        <p14:creationId xmlns:p14="http://schemas.microsoft.com/office/powerpoint/2010/main" val="1304778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ceholder 2"/>
          <p:cNvSpPr>
            <a:spLocks noGrp="1" noRot="1" noChangeAspect="1"/>
          </p:cNvSpPr>
          <p:nvPr>
            <p:ph type="sldImg"/>
          </p:nvPr>
        </p:nvSpPr>
        <p:spPr bwMode="auto">
          <a:noFill/>
          <a:ln>
            <a:solidFill>
              <a:srgbClr val="000000"/>
            </a:solidFill>
            <a:miter lim="800000"/>
            <a:headEnd/>
            <a:tailEnd/>
          </a:ln>
        </p:spPr>
      </p:sp>
      <p:sp>
        <p:nvSpPr>
          <p:cNvPr id="55299" name="Placeholder 3"/>
          <p:cNvSpPr>
            <a:spLocks noGrp="1"/>
          </p:cNvSpPr>
          <p:nvPr>
            <p:ph type="body" idx="1"/>
          </p:nvPr>
        </p:nvSpPr>
        <p:spPr bwMode="auto">
          <a:noFill/>
        </p:spPr>
        <p:txBody>
          <a:bodyPr wrap="square" numCol="1" anchor="t" anchorCtr="0" compatLnSpc="1">
            <a:prstTxWarp prst="textNoShape">
              <a:avLst/>
            </a:prstTxWarp>
          </a:bodyPr>
          <a:lstStyle/>
          <a:p>
            <a:pPr defTabSz="928299">
              <a:defRPr/>
            </a:pPr>
            <a:r>
              <a:rPr lang="en-US" dirty="0"/>
              <a:t>Newspaper reading reached an all-time high.</a:t>
            </a:r>
            <a:endParaRPr lang="en-US" dirty="0" smtClean="0"/>
          </a:p>
          <a:p>
            <a:pPr defTabSz="928299">
              <a:defRPr/>
            </a:pPr>
            <a:r>
              <a:rPr lang="en-US" dirty="0" smtClean="0"/>
              <a:t>People scanned the newspapers every day for news of the war or their home.</a:t>
            </a:r>
          </a:p>
          <a:p>
            <a:endParaRPr lang="en-US" dirty="0"/>
          </a:p>
        </p:txBody>
      </p:sp>
    </p:spTree>
    <p:extLst>
      <p:ext uri="{BB962C8B-B14F-4D97-AF65-F5344CB8AC3E}">
        <p14:creationId xmlns:p14="http://schemas.microsoft.com/office/powerpoint/2010/main" val="279600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defTabSz="928299">
              <a:spcBef>
                <a:spcPct val="0"/>
              </a:spcBef>
              <a:defRPr/>
            </a:pPr>
            <a:r>
              <a:rPr lang="en-US" dirty="0"/>
              <a:t>The American Civil War gave birth to photojournalism.  The US government commissioned photographers to travel with the army and photograph the war.  The images that returned home were vastly different from the glorious portrayal of war created by artists up until this time.</a:t>
            </a:r>
            <a:br>
              <a:rPr lang="en-US" dirty="0"/>
            </a:br>
            <a:endParaRPr lang="en-US" dirty="0"/>
          </a:p>
          <a:p>
            <a:pPr defTabSz="928299">
              <a:spcBef>
                <a:spcPct val="0"/>
              </a:spcBef>
              <a:defRPr/>
            </a:pPr>
            <a:r>
              <a:rPr lang="en-US" dirty="0"/>
              <a:t>Alexander Gardner, working for Matthew Brady, shocked the nation with his photographs of dead on the Antietam Battlefield.  Newspapers could not reproduce photographs at the time, but published woodcuts were viewed across the country.  </a:t>
            </a:r>
          </a:p>
          <a:p>
            <a:pPr>
              <a:spcBef>
                <a:spcPct val="0"/>
              </a:spcBef>
            </a:pPr>
            <a:endParaRPr lang="en-US" b="1" dirty="0" smtClean="0"/>
          </a:p>
          <a:p>
            <a:pPr>
              <a:spcBef>
                <a:spcPct val="0"/>
              </a:spcBef>
            </a:pPr>
            <a:r>
              <a:rPr lang="en-US" b="1" dirty="0" smtClean="0"/>
              <a:t>Image Information:</a:t>
            </a:r>
          </a:p>
          <a:p>
            <a:pPr defTabSz="928299">
              <a:spcBef>
                <a:spcPct val="0"/>
              </a:spcBef>
              <a:defRPr/>
            </a:pPr>
            <a:r>
              <a:rPr lang="en-US" b="0" dirty="0" smtClean="0"/>
              <a:t>On the Left</a:t>
            </a:r>
            <a:r>
              <a:rPr lang="en-US" b="0" baseline="0" dirty="0" smtClean="0"/>
              <a:t> - </a:t>
            </a:r>
            <a:r>
              <a:rPr lang="en-US" dirty="0">
                <a:latin typeface="Calibri" pitchFamily="-123" charset="0"/>
              </a:rPr>
              <a:t>Gardner’s image entitled "A Contrast: Federal buried, Confederate unburied, where they fell on the Battlefield of Antietam.“</a:t>
            </a:r>
          </a:p>
          <a:p>
            <a:pPr defTabSz="928299">
              <a:spcBef>
                <a:spcPct val="0"/>
              </a:spcBef>
              <a:defRPr/>
            </a:pPr>
            <a:r>
              <a:rPr lang="en-US" dirty="0">
                <a:latin typeface="Calibri" pitchFamily="-123" charset="0"/>
              </a:rPr>
              <a:t>On the Right - Woodcut created from the Gardner photograph that was reproduced in the newspapers.</a:t>
            </a:r>
          </a:p>
          <a:p>
            <a:pPr defTabSz="928299">
              <a:spcBef>
                <a:spcPct val="0"/>
              </a:spcBef>
              <a:defRPr/>
            </a:pPr>
            <a:endParaRPr lang="en-US" dirty="0">
              <a:latin typeface="Calibri" pitchFamily="-123" charset="0"/>
            </a:endParaRPr>
          </a:p>
          <a:p>
            <a:pPr defTabSz="928299">
              <a:spcBef>
                <a:spcPct val="0"/>
              </a:spcBef>
              <a:defRPr/>
            </a:pPr>
            <a:endParaRPr lang="en-US" dirty="0">
              <a:latin typeface="Calibri" pitchFamily="-123" charset="0"/>
            </a:endParaRPr>
          </a:p>
          <a:p>
            <a:pPr>
              <a:spcBef>
                <a:spcPct val="0"/>
              </a:spcBef>
            </a:pPr>
            <a:endParaRPr lang="en-US" b="1" dirty="0" smtClean="0"/>
          </a:p>
          <a:p>
            <a:pPr>
              <a:spcBef>
                <a:spcPct val="0"/>
              </a:spcBef>
            </a:pPr>
            <a:endParaRPr lang="en-US" b="1" dirty="0" smtClean="0"/>
          </a:p>
          <a:p>
            <a:pPr>
              <a:spcBef>
                <a:spcPct val="0"/>
              </a:spcBef>
            </a:pPr>
            <a:r>
              <a:rPr lang="en-US" b="1" dirty="0" smtClean="0"/>
              <a:t>Notes for the Teacher: </a:t>
            </a:r>
            <a:r>
              <a:rPr lang="en-US" dirty="0" smtClean="0"/>
              <a:t>Gardner’s original images were put on display in New York City at Brady’s gallery. New Yorkers were shocked and appalled. For</a:t>
            </a:r>
            <a:r>
              <a:rPr lang="en-US" baseline="0" dirty="0" smtClean="0"/>
              <a:t> many Northerners it was the first time they saw the reality of war.</a:t>
            </a:r>
            <a:r>
              <a:rPr lang="en-US" dirty="0" smtClean="0"/>
              <a:t> The New York Times stated that with these</a:t>
            </a:r>
            <a:r>
              <a:rPr lang="en-US" baseline="0" dirty="0" smtClean="0"/>
              <a:t> images, </a:t>
            </a:r>
            <a:r>
              <a:rPr lang="en-US" dirty="0" smtClean="0"/>
              <a:t>Brady was able to </a:t>
            </a:r>
            <a:r>
              <a:rPr lang="en-US" i="1" dirty="0" smtClean="0"/>
              <a:t>"bring home to us the terrible reality and earnestness of war. If he has not brought bodies and laid them in our door-yards and along streets, he has done something very like it…“</a:t>
            </a:r>
          </a:p>
          <a:p>
            <a:pPr>
              <a:spcBef>
                <a:spcPct val="0"/>
              </a:spcBef>
            </a:pPr>
            <a:endParaRPr lang="en-US" i="1" dirty="0" smtClean="0"/>
          </a:p>
          <a:p>
            <a:pPr>
              <a:spcBef>
                <a:spcPct val="0"/>
              </a:spcBef>
            </a:pPr>
            <a:r>
              <a:rPr lang="en-US" b="1" i="0" dirty="0" smtClean="0"/>
              <a:t>Discussion Question: </a:t>
            </a:r>
          </a:p>
          <a:p>
            <a:pPr marL="0" lvl="1" defTabSz="928299">
              <a:spcBef>
                <a:spcPct val="0"/>
              </a:spcBef>
              <a:defRPr/>
            </a:pPr>
            <a:r>
              <a:rPr lang="en-US" dirty="0"/>
              <a:t>How did photography change the way people saw the war?</a:t>
            </a:r>
          </a:p>
          <a:p>
            <a:pPr>
              <a:spcBef>
                <a:spcPct val="0"/>
              </a:spcBef>
            </a:pPr>
            <a:endParaRPr lang="en-US" i="0" dirty="0" smtClean="0"/>
          </a:p>
          <a:p>
            <a:pPr>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E7EE8B-6666-4C59-BE56-C2BCE40E9DE5}" type="slidenum">
              <a:rPr lang="en-US">
                <a:ea typeface="ＭＳ Ｐゴシック" pitchFamily="-123" charset="-128"/>
                <a:cs typeface="ＭＳ Ｐゴシック" pitchFamily="-123" charset="-128"/>
              </a:rPr>
              <a:pPr fontAlgn="base">
                <a:spcBef>
                  <a:spcPct val="0"/>
                </a:spcBef>
                <a:spcAft>
                  <a:spcPct val="0"/>
                </a:spcAft>
              </a:pPr>
              <a:t>13</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1889840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ceholder 2"/>
          <p:cNvSpPr>
            <a:spLocks noGrp="1" noRot="1" noChangeAspect="1"/>
          </p:cNvSpPr>
          <p:nvPr>
            <p:ph type="sldImg"/>
          </p:nvPr>
        </p:nvSpPr>
        <p:spPr bwMode="auto">
          <a:noFill/>
          <a:ln>
            <a:solidFill>
              <a:srgbClr val="000000"/>
            </a:solidFill>
            <a:miter lim="800000"/>
            <a:headEnd/>
            <a:tailEnd/>
          </a:ln>
        </p:spPr>
      </p:sp>
      <p:sp>
        <p:nvSpPr>
          <p:cNvPr id="38915" name="Placeholder 3"/>
          <p:cNvSpPr>
            <a:spLocks noGrp="1"/>
          </p:cNvSpPr>
          <p:nvPr>
            <p:ph type="body" idx="1"/>
          </p:nvPr>
        </p:nvSpPr>
        <p:spPr bwMode="auto">
          <a:noFill/>
        </p:spPr>
        <p:txBody>
          <a:bodyPr wrap="square" numCol="1" anchor="t" anchorCtr="0" compatLnSpc="1">
            <a:prstTxWarp prst="textNoShape">
              <a:avLst/>
            </a:prstTxWarp>
          </a:bodyPr>
          <a:lstStyle/>
          <a:p>
            <a:r>
              <a:rPr lang="en-US" dirty="0">
                <a:latin typeface="Basset" charset="0"/>
              </a:rPr>
              <a:t>Almost every family had a son, husband, sweetheart, brother or father away at war. For those who remained behind, the Civil War changed their lives forever. </a:t>
            </a:r>
          </a:p>
          <a:p>
            <a:endParaRPr lang="en-US" b="1" dirty="0">
              <a:latin typeface="Basset" charset="0"/>
            </a:endParaRPr>
          </a:p>
          <a:p>
            <a:pPr lvl="0"/>
            <a:r>
              <a:rPr lang="en-US" b="1" dirty="0">
                <a:cs typeface="+mn-cs"/>
              </a:rPr>
              <a:t>Discussion Questions: </a:t>
            </a:r>
          </a:p>
          <a:p>
            <a:pPr lvl="0"/>
            <a:endParaRPr lang="en-US" dirty="0">
              <a:cs typeface="+mn-cs"/>
            </a:endParaRPr>
          </a:p>
          <a:p>
            <a:pPr lvl="0"/>
            <a:r>
              <a:rPr lang="en-US" dirty="0">
                <a:cs typeface="+mn-cs"/>
              </a:rPr>
              <a:t>What does the kneeling woman symbolize?</a:t>
            </a:r>
          </a:p>
          <a:p>
            <a:pPr lvl="0"/>
            <a:r>
              <a:rPr lang="en-US" dirty="0">
                <a:cs typeface="+mn-cs"/>
              </a:rPr>
              <a:t>What is the soldier doing?</a:t>
            </a:r>
          </a:p>
          <a:p>
            <a:pPr lvl="0"/>
            <a:r>
              <a:rPr lang="en-US" dirty="0">
                <a:cs typeface="+mn-cs"/>
              </a:rPr>
              <a:t>Look at the pictures along the bottom of the slide.  Describe the actions taking place.</a:t>
            </a:r>
          </a:p>
          <a:p>
            <a:endParaRPr lang="en-US" dirty="0"/>
          </a:p>
        </p:txBody>
      </p:sp>
    </p:spTree>
    <p:extLst>
      <p:ext uri="{BB962C8B-B14F-4D97-AF65-F5344CB8AC3E}">
        <p14:creationId xmlns:p14="http://schemas.microsoft.com/office/powerpoint/2010/main" val="84563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ceholder 2"/>
          <p:cNvSpPr>
            <a:spLocks noGrp="1" noRot="1" noChangeAspect="1"/>
          </p:cNvSpPr>
          <p:nvPr>
            <p:ph type="sldImg"/>
          </p:nvPr>
        </p:nvSpPr>
        <p:spPr bwMode="auto">
          <a:noFill/>
          <a:ln>
            <a:solidFill>
              <a:srgbClr val="000000"/>
            </a:solidFill>
            <a:miter lim="800000"/>
            <a:headEnd/>
            <a:tailEnd/>
          </a:ln>
        </p:spPr>
      </p:sp>
      <p:sp>
        <p:nvSpPr>
          <p:cNvPr id="39939" name="Placeholder 3"/>
          <p:cNvSpPr>
            <a:spLocks noGrp="1"/>
          </p:cNvSpPr>
          <p:nvPr>
            <p:ph type="body" idx="1"/>
          </p:nvPr>
        </p:nvSpPr>
        <p:spPr bwMode="auto">
          <a:noFill/>
        </p:spPr>
        <p:txBody>
          <a:bodyPr wrap="square" numCol="1" anchor="t" anchorCtr="0" compatLnSpc="1">
            <a:prstTxWarp prst="textNoShape">
              <a:avLst/>
            </a:prstTxWarp>
          </a:bodyPr>
          <a:lstStyle/>
          <a:p>
            <a:pPr defTabSz="928299">
              <a:defRPr/>
            </a:pPr>
            <a:endParaRPr lang="en-US" dirty="0">
              <a:latin typeface="Calibri" pitchFamily="-123" charset="0"/>
            </a:endParaRPr>
          </a:p>
          <a:p>
            <a:pPr defTabSz="928299">
              <a:defRPr/>
            </a:pPr>
            <a:r>
              <a:rPr lang="en-US" dirty="0">
                <a:latin typeface="Calibri" pitchFamily="-123" charset="0"/>
              </a:rPr>
              <a:t>Picture on Left </a:t>
            </a:r>
            <a:r>
              <a:rPr lang="en-US" b="1" dirty="0">
                <a:latin typeface="Calibri" pitchFamily="-123" charset="0"/>
              </a:rPr>
              <a:t>- </a:t>
            </a:r>
            <a:r>
              <a:rPr lang="en-US" dirty="0" smtClean="0"/>
              <a:t>Union soldiers and band march through a city in the woodcut “Off to the War.” </a:t>
            </a:r>
          </a:p>
          <a:p>
            <a:pPr defTabSz="928299">
              <a:defRPr/>
            </a:pPr>
            <a:r>
              <a:rPr lang="en-US" dirty="0">
                <a:latin typeface="Calibri" pitchFamily="-123" charset="0"/>
              </a:rPr>
              <a:t>Picture on Right - Great meeting of the ladies of New York at the Cooper Institute, on Monday, April 29, 1861, to organize a society to be called "Women's Central Association of Relief," to make clothes, lint bandages, and to furnish nurses for the soldiers of the Northern Army</a:t>
            </a:r>
          </a:p>
          <a:p>
            <a:endParaRPr lang="en-US" dirty="0"/>
          </a:p>
        </p:txBody>
      </p:sp>
    </p:spTree>
    <p:extLst>
      <p:ext uri="{BB962C8B-B14F-4D97-AF65-F5344CB8AC3E}">
        <p14:creationId xmlns:p14="http://schemas.microsoft.com/office/powerpoint/2010/main" val="87168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ceholder 2"/>
          <p:cNvSpPr>
            <a:spLocks noGrp="1" noRot="1" noChangeAspect="1"/>
          </p:cNvSpPr>
          <p:nvPr>
            <p:ph type="sldImg"/>
          </p:nvPr>
        </p:nvSpPr>
        <p:spPr bwMode="auto">
          <a:noFill/>
          <a:ln>
            <a:solidFill>
              <a:srgbClr val="000000"/>
            </a:solidFill>
            <a:miter lim="800000"/>
            <a:headEnd/>
            <a:tailEnd/>
          </a:ln>
        </p:spPr>
      </p:sp>
      <p:sp>
        <p:nvSpPr>
          <p:cNvPr id="47107" name="Placeholder 3"/>
          <p:cNvSpPr>
            <a:spLocks noGrp="1"/>
          </p:cNvSpPr>
          <p:nvPr>
            <p:ph type="body" idx="1"/>
          </p:nvPr>
        </p:nvSpPr>
        <p:spPr bwMode="auto">
          <a:noFill/>
        </p:spPr>
        <p:txBody>
          <a:bodyPr wrap="square" numCol="1" anchor="t" anchorCtr="0" compatLnSpc="1">
            <a:prstTxWarp prst="textNoShape">
              <a:avLst/>
            </a:prstTxWarp>
          </a:bodyPr>
          <a:lstStyle/>
          <a:p>
            <a:pPr marL="0" lvl="1" defTabSz="928299">
              <a:defRPr/>
            </a:pPr>
            <a:r>
              <a:rPr lang="en-US" b="1" dirty="0"/>
              <a:t>Discussion Question:</a:t>
            </a:r>
          </a:p>
          <a:p>
            <a:pPr marL="0" lvl="1" defTabSz="928299">
              <a:defRPr/>
            </a:pPr>
            <a:endParaRPr lang="en-US" dirty="0"/>
          </a:p>
          <a:p>
            <a:pPr marL="0" lvl="1" defTabSz="928299">
              <a:defRPr/>
            </a:pPr>
            <a:r>
              <a:rPr lang="en-US" dirty="0"/>
              <a:t>What actions are women taking to support the soldiers in the picture?</a:t>
            </a:r>
          </a:p>
          <a:p>
            <a:endParaRPr lang="en-US" dirty="0"/>
          </a:p>
        </p:txBody>
      </p:sp>
    </p:spTree>
    <p:extLst>
      <p:ext uri="{BB962C8B-B14F-4D97-AF65-F5344CB8AC3E}">
        <p14:creationId xmlns:p14="http://schemas.microsoft.com/office/powerpoint/2010/main" val="4280159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latin typeface="Basset" charset="0"/>
              </a:rPr>
              <a:t>Notes</a:t>
            </a:r>
            <a:r>
              <a:rPr lang="en-US" b="1" baseline="0" dirty="0" smtClean="0">
                <a:latin typeface="Basset" charset="0"/>
              </a:rPr>
              <a:t> for the Teacher: </a:t>
            </a:r>
            <a:r>
              <a:rPr lang="en-US" b="0" dirty="0" smtClean="0">
                <a:latin typeface="Basset" charset="0"/>
              </a:rPr>
              <a:t>With so many men at war, women had to take on more responsibility. In the South, women on plantations took charge, serving as plantation mistresses and managing vast numbers of slaves while their husbands were away at war. M</a:t>
            </a:r>
            <a:r>
              <a:rPr lang="en-US" b="0" baseline="0" dirty="0" smtClean="0">
                <a:latin typeface="Basset" charset="0"/>
              </a:rPr>
              <a:t>ost Southern</a:t>
            </a:r>
            <a:r>
              <a:rPr lang="en-US" b="0" dirty="0" smtClean="0">
                <a:latin typeface="Basset" charset="0"/>
              </a:rPr>
              <a:t> women took on the back-breaking strain of agricultural labor, often doing work that their husbands and sons would normally have done. In the North, women</a:t>
            </a:r>
            <a:r>
              <a:rPr lang="en-US" b="0" baseline="0" dirty="0" smtClean="0">
                <a:latin typeface="Basset" charset="0"/>
              </a:rPr>
              <a:t> bore</a:t>
            </a:r>
            <a:r>
              <a:rPr lang="en-US" b="0" dirty="0" smtClean="0">
                <a:latin typeface="Basset" charset="0"/>
              </a:rPr>
              <a:t> the brunt of manufacturing jobs or the farm</a:t>
            </a:r>
            <a:r>
              <a:rPr lang="en-US" b="0" baseline="0" dirty="0" smtClean="0">
                <a:latin typeface="Basset" charset="0"/>
              </a:rPr>
              <a:t> work </a:t>
            </a:r>
            <a:r>
              <a:rPr lang="en-US" b="0" dirty="0" smtClean="0">
                <a:latin typeface="Basset" charset="0"/>
              </a:rPr>
              <a:t>and were vital to the success of the war effort to supply the Union army.</a:t>
            </a:r>
          </a:p>
          <a:p>
            <a:pPr>
              <a:spcBef>
                <a:spcPct val="0"/>
              </a:spcBef>
            </a:pPr>
            <a:endParaRPr lang="en-US" sz="1800" dirty="0">
              <a:latin typeface="Basset" charset="0"/>
            </a:endParaRPr>
          </a:p>
          <a:p>
            <a:pPr>
              <a:spcBef>
                <a:spcPct val="0"/>
              </a:spcBef>
            </a:pPr>
            <a:r>
              <a:rPr lang="en-US" sz="1800" b="1" dirty="0">
                <a:latin typeface="Basset" charset="0"/>
              </a:rPr>
              <a:t>Discussion Question:</a:t>
            </a:r>
          </a:p>
          <a:p>
            <a:pPr marL="0" lvl="1" defTabSz="928299">
              <a:spcBef>
                <a:spcPct val="0"/>
              </a:spcBef>
              <a:defRPr/>
            </a:pPr>
            <a:r>
              <a:rPr lang="en-US" dirty="0"/>
              <a:t>What jobs did women take up when the men were called to war?</a:t>
            </a:r>
          </a:p>
          <a:p>
            <a:pPr>
              <a:spcBef>
                <a:spcPct val="0"/>
              </a:spcBef>
            </a:pPr>
            <a:r>
              <a:rPr lang="en-US" sz="1800" b="1" dirty="0">
                <a:latin typeface="Amienne" charset="0"/>
              </a:rPr>
              <a:t/>
            </a:r>
            <a:br>
              <a:rPr lang="en-US" sz="1800" b="1" dirty="0">
                <a:latin typeface="Amienne" charset="0"/>
              </a:rPr>
            </a:b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E31BCA-45DF-46C3-8862-73D08C56B065}" type="slidenum">
              <a:rPr lang="en-US">
                <a:ea typeface="ＭＳ Ｐゴシック" pitchFamily="-123" charset="-128"/>
                <a:cs typeface="ＭＳ Ｐゴシック" pitchFamily="-123" charset="-128"/>
              </a:rPr>
              <a:pPr fontAlgn="base">
                <a:spcBef>
                  <a:spcPct val="0"/>
                </a:spcBef>
                <a:spcAft>
                  <a:spcPct val="0"/>
                </a:spcAft>
              </a:pPr>
              <a:t>5</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695945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ceholder 2"/>
          <p:cNvSpPr>
            <a:spLocks noGrp="1" noRot="1" noChangeAspect="1"/>
          </p:cNvSpPr>
          <p:nvPr>
            <p:ph type="sldImg"/>
          </p:nvPr>
        </p:nvSpPr>
        <p:spPr bwMode="auto">
          <a:noFill/>
          <a:ln>
            <a:solidFill>
              <a:srgbClr val="000000"/>
            </a:solidFill>
            <a:miter lim="800000"/>
            <a:headEnd/>
            <a:tailEnd/>
          </a:ln>
        </p:spPr>
      </p:sp>
      <p:sp>
        <p:nvSpPr>
          <p:cNvPr id="41987" name="Placeholder 3"/>
          <p:cNvSpPr>
            <a:spLocks noGrp="1"/>
          </p:cNvSpPr>
          <p:nvPr>
            <p:ph type="body" idx="1"/>
          </p:nvPr>
        </p:nvSpPr>
        <p:spPr bwMode="auto">
          <a:noFill/>
        </p:spPr>
        <p:txBody>
          <a:bodyPr wrap="square" numCol="1" anchor="t" anchorCtr="0" compatLnSpc="1">
            <a:prstTxWarp prst="textNoShape">
              <a:avLst/>
            </a:prstTxWarp>
          </a:bodyPr>
          <a:lstStyle/>
          <a:p>
            <a:endParaRPr lang="en-US" b="1" dirty="0" smtClean="0"/>
          </a:p>
          <a:p>
            <a:r>
              <a:rPr lang="en-US" b="1" dirty="0" smtClean="0"/>
              <a:t>Discussion Question:</a:t>
            </a:r>
          </a:p>
          <a:p>
            <a:r>
              <a:rPr lang="en-US" dirty="0" smtClean="0"/>
              <a:t>What do you think life was like for children in camp?</a:t>
            </a:r>
            <a:endParaRPr lang="en-US" dirty="0"/>
          </a:p>
        </p:txBody>
      </p:sp>
    </p:spTree>
    <p:extLst>
      <p:ext uri="{BB962C8B-B14F-4D97-AF65-F5344CB8AC3E}">
        <p14:creationId xmlns:p14="http://schemas.microsoft.com/office/powerpoint/2010/main" val="1297571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Children worked the fields for the family while their fathers and older brothers were away at war.</a:t>
            </a:r>
            <a:endParaRPr lang="en-US" b="1" dirty="0" smtClean="0"/>
          </a:p>
          <a:p>
            <a:endParaRPr lang="en-US" b="1" dirty="0" smtClean="0"/>
          </a:p>
          <a:p>
            <a:r>
              <a:rPr lang="en-US" b="1" dirty="0" smtClean="0"/>
              <a:t>Discussion Question:</a:t>
            </a:r>
          </a:p>
          <a:p>
            <a:pPr marL="0" lvl="1" defTabSz="928299">
              <a:defRPr/>
            </a:pPr>
            <a:r>
              <a:rPr lang="en-US" dirty="0"/>
              <a:t>Why would the children have to work in the fields more?</a:t>
            </a:r>
          </a:p>
          <a:p>
            <a:endParaRPr lang="en-US" dirty="0"/>
          </a:p>
        </p:txBody>
      </p:sp>
      <p:sp>
        <p:nvSpPr>
          <p:cNvPr id="4" name="Slide Number Placeholder 3"/>
          <p:cNvSpPr>
            <a:spLocks noGrp="1"/>
          </p:cNvSpPr>
          <p:nvPr>
            <p:ph type="sldNum" sz="quarter" idx="10"/>
          </p:nvPr>
        </p:nvSpPr>
        <p:spPr/>
        <p:txBody>
          <a:bodyPr/>
          <a:lstStyle/>
          <a:p>
            <a:pPr>
              <a:defRPr/>
            </a:pPr>
            <a:fld id="{9B91BBED-5968-49D1-A30C-46381E71C9F7}" type="slidenum">
              <a:rPr lang="en-US" smtClean="0"/>
              <a:pPr>
                <a:defRPr/>
              </a:pPr>
              <a:t>7</a:t>
            </a:fld>
            <a:endParaRPr lang="en-US"/>
          </a:p>
        </p:txBody>
      </p:sp>
    </p:spTree>
    <p:extLst>
      <p:ext uri="{BB962C8B-B14F-4D97-AF65-F5344CB8AC3E}">
        <p14:creationId xmlns:p14="http://schemas.microsoft.com/office/powerpoint/2010/main" val="1932377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In the South, some slaves continued to work for</a:t>
            </a:r>
            <a:r>
              <a:rPr lang="en-US" baseline="0" dirty="0" smtClean="0"/>
              <a:t> their masters and mistresses</a:t>
            </a:r>
            <a:r>
              <a:rPr lang="en-US" dirty="0" smtClean="0"/>
              <a:t>, providing for the troops and families</a:t>
            </a:r>
            <a:r>
              <a:rPr lang="en-US" baseline="0" dirty="0" smtClean="0"/>
              <a:t> for which they worked</a:t>
            </a:r>
            <a:r>
              <a:rPr lang="en-US" dirty="0" smtClean="0"/>
              <a:t>.</a:t>
            </a:r>
            <a:r>
              <a:rPr lang="en-US" baseline="0" dirty="0" smtClean="0"/>
              <a:t> </a:t>
            </a:r>
            <a:r>
              <a:rPr lang="en-US" dirty="0" smtClean="0"/>
              <a:t>However, many</a:t>
            </a:r>
            <a:r>
              <a:rPr lang="en-US" baseline="0" dirty="0" smtClean="0"/>
              <a:t> left, fleeing to the North in hopes of a better life.</a:t>
            </a:r>
            <a:r>
              <a:rPr lang="en-US" dirty="0" smtClean="0"/>
              <a:t> </a:t>
            </a:r>
            <a:endParaRPr lang="en-US" b="1" dirty="0" smtClean="0"/>
          </a:p>
          <a:p>
            <a:endParaRPr lang="en-US" b="1" dirty="0" smtClean="0"/>
          </a:p>
          <a:p>
            <a:r>
              <a:rPr lang="en-US" b="1" dirty="0" smtClean="0"/>
              <a:t>Discussion: </a:t>
            </a:r>
          </a:p>
          <a:p>
            <a:pPr marL="0" lvl="1" defTabSz="928299">
              <a:defRPr/>
            </a:pPr>
            <a:r>
              <a:rPr lang="en-US" dirty="0"/>
              <a:t>What were two roles or tasks taken on by African Americans during the war?</a:t>
            </a:r>
          </a:p>
          <a:p>
            <a:endParaRPr lang="en-US" dirty="0"/>
          </a:p>
        </p:txBody>
      </p:sp>
      <p:sp>
        <p:nvSpPr>
          <p:cNvPr id="4" name="Slide Number Placeholder 3"/>
          <p:cNvSpPr>
            <a:spLocks noGrp="1"/>
          </p:cNvSpPr>
          <p:nvPr>
            <p:ph type="sldNum" sz="quarter" idx="10"/>
          </p:nvPr>
        </p:nvSpPr>
        <p:spPr/>
        <p:txBody>
          <a:bodyPr/>
          <a:lstStyle/>
          <a:p>
            <a:pPr>
              <a:defRPr/>
            </a:pPr>
            <a:fld id="{9B91BBED-5968-49D1-A30C-46381E71C9F7}" type="slidenum">
              <a:rPr lang="en-US" smtClean="0"/>
              <a:pPr>
                <a:defRPr/>
              </a:pPr>
              <a:t>8</a:t>
            </a:fld>
            <a:endParaRPr lang="en-US"/>
          </a:p>
        </p:txBody>
      </p:sp>
    </p:spTree>
    <p:extLst>
      <p:ext uri="{BB962C8B-B14F-4D97-AF65-F5344CB8AC3E}">
        <p14:creationId xmlns:p14="http://schemas.microsoft.com/office/powerpoint/2010/main" val="2983535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248"/>
            <a:r>
              <a:rPr lang="en-US" baseline="0" dirty="0" smtClean="0"/>
              <a:t>Former slaves would travel North or with the army.  Some former slaves joined the army while most others took care of their families and tried to find work. </a:t>
            </a:r>
          </a:p>
          <a:p>
            <a:endParaRPr lang="en-US" dirty="0"/>
          </a:p>
        </p:txBody>
      </p:sp>
      <p:sp>
        <p:nvSpPr>
          <p:cNvPr id="4" name="Slide Number Placeholder 3"/>
          <p:cNvSpPr>
            <a:spLocks noGrp="1"/>
          </p:cNvSpPr>
          <p:nvPr>
            <p:ph type="sldNum" sz="quarter" idx="10"/>
          </p:nvPr>
        </p:nvSpPr>
        <p:spPr/>
        <p:txBody>
          <a:bodyPr/>
          <a:lstStyle/>
          <a:p>
            <a:fld id="{FA2E78C5-7FC6-4D73-8F56-025BAE1E48F6}" type="slidenum">
              <a:rPr lang="en-US" smtClean="0"/>
              <a:pPr/>
              <a:t>9</a:t>
            </a:fld>
            <a:endParaRPr lang="en-US"/>
          </a:p>
        </p:txBody>
      </p:sp>
    </p:spTree>
    <p:extLst>
      <p:ext uri="{BB962C8B-B14F-4D97-AF65-F5344CB8AC3E}">
        <p14:creationId xmlns:p14="http://schemas.microsoft.com/office/powerpoint/2010/main" val="1324255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A3F0D44E-DD7B-4DCA-986F-60335F036A4F}" type="slidenum">
              <a:rPr lang="en-US" smtClean="0"/>
              <a:pPr>
                <a:defRPr/>
              </a:pPr>
              <a:t>‹#›</a:t>
            </a:fld>
            <a:endParaRPr lang="en-US"/>
          </a:p>
        </p:txBody>
      </p:sp>
    </p:spTree>
    <p:extLst>
      <p:ext uri="{BB962C8B-B14F-4D97-AF65-F5344CB8AC3E}">
        <p14:creationId xmlns:p14="http://schemas.microsoft.com/office/powerpoint/2010/main"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CE36BA1-CA6F-4D2D-8689-CC2CAF8AC06F}" type="slidenum">
              <a:rPr lang="en-US" smtClean="0"/>
              <a:pPr>
                <a:defRPr/>
              </a:pPr>
              <a:t>‹#›</a:t>
            </a:fld>
            <a:endParaRPr lang="en-US"/>
          </a:p>
        </p:txBody>
      </p:sp>
    </p:spTree>
    <p:extLst>
      <p:ext uri="{BB962C8B-B14F-4D97-AF65-F5344CB8AC3E}">
        <p14:creationId xmlns:p14="http://schemas.microsoft.com/office/powerpoint/2010/main"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24EBDFB-00FC-4319-900E-4AB24B5FD687}" type="slidenum">
              <a:rPr lang="en-US" smtClean="0"/>
              <a:pPr>
                <a:defRPr/>
              </a:pPr>
              <a:t>‹#›</a:t>
            </a:fld>
            <a:endParaRPr lang="en-US"/>
          </a:p>
        </p:txBody>
      </p:sp>
    </p:spTree>
    <p:extLst>
      <p:ext uri="{BB962C8B-B14F-4D97-AF65-F5344CB8AC3E}">
        <p14:creationId xmlns:p14="http://schemas.microsoft.com/office/powerpoint/2010/main" val="4273225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29087750-A99B-4A90-8646-05D5BBB9C4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BAACC7A-3F8D-4A01-BB52-06BD957D599C}" type="slidenum">
              <a:rPr lang="en-US" smtClean="0"/>
              <a:pPr>
                <a:defRPr/>
              </a:pPr>
              <a:t>‹#›</a:t>
            </a:fld>
            <a:endParaRPr lang="en-US"/>
          </a:p>
        </p:txBody>
      </p:sp>
    </p:spTree>
    <p:extLst>
      <p:ext uri="{BB962C8B-B14F-4D97-AF65-F5344CB8AC3E}">
        <p14:creationId xmlns:p14="http://schemas.microsoft.com/office/powerpoint/2010/main"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5742FBF-9DE7-436E-90BD-F798839DA104}" type="slidenum">
              <a:rPr lang="en-US" smtClean="0"/>
              <a:pPr>
                <a:defRPr/>
              </a:pPr>
              <a:t>‹#›</a:t>
            </a:fld>
            <a:endParaRPr lang="en-US"/>
          </a:p>
        </p:txBody>
      </p:sp>
    </p:spTree>
    <p:extLst>
      <p:ext uri="{BB962C8B-B14F-4D97-AF65-F5344CB8AC3E}">
        <p14:creationId xmlns:p14="http://schemas.microsoft.com/office/powerpoint/2010/main"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E14B269-4A23-450E-B4C9-2CF817464195}" type="slidenum">
              <a:rPr lang="en-US" smtClean="0"/>
              <a:pPr>
                <a:defRPr/>
              </a:pPr>
              <a:t>‹#›</a:t>
            </a:fld>
            <a:endParaRPr lang="en-US"/>
          </a:p>
        </p:txBody>
      </p:sp>
    </p:spTree>
    <p:extLst>
      <p:ext uri="{BB962C8B-B14F-4D97-AF65-F5344CB8AC3E}">
        <p14:creationId xmlns:p14="http://schemas.microsoft.com/office/powerpoint/2010/main"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F159E0D5-1B2A-4F19-86EC-806987BFF1D8}" type="slidenum">
              <a:rPr lang="en-US" smtClean="0"/>
              <a:pPr>
                <a:defRPr/>
              </a:pPr>
              <a:t>‹#›</a:t>
            </a:fld>
            <a:endParaRPr lang="en-US"/>
          </a:p>
        </p:txBody>
      </p:sp>
    </p:spTree>
    <p:extLst>
      <p:ext uri="{BB962C8B-B14F-4D97-AF65-F5344CB8AC3E}">
        <p14:creationId xmlns:p14="http://schemas.microsoft.com/office/powerpoint/2010/main"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4BE74504-BC8C-4237-BCC4-DDFEED61F277}" type="slidenum">
              <a:rPr lang="en-US" smtClean="0"/>
              <a:pPr>
                <a:defRPr/>
              </a:pPr>
              <a:t>‹#›</a:t>
            </a:fld>
            <a:endParaRPr lang="en-US"/>
          </a:p>
        </p:txBody>
      </p:sp>
    </p:spTree>
    <p:extLst>
      <p:ext uri="{BB962C8B-B14F-4D97-AF65-F5344CB8AC3E}">
        <p14:creationId xmlns:p14="http://schemas.microsoft.com/office/powerpoint/2010/main"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D7C5491-2BED-441D-BCEC-863693F6B84C}" type="slidenum">
              <a:rPr lang="en-US" smtClean="0"/>
              <a:pPr>
                <a:defRPr/>
              </a:pPr>
              <a:t>‹#›</a:t>
            </a:fld>
            <a:endParaRPr lang="en-US"/>
          </a:p>
        </p:txBody>
      </p:sp>
    </p:spTree>
    <p:extLst>
      <p:ext uri="{BB962C8B-B14F-4D97-AF65-F5344CB8AC3E}">
        <p14:creationId xmlns:p14="http://schemas.microsoft.com/office/powerpoint/2010/main"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1ABD38A-5DD7-44A4-B145-7C2CE01EC57C}" type="slidenum">
              <a:rPr lang="en-US" smtClean="0"/>
              <a:pPr>
                <a:defRPr/>
              </a:pPr>
              <a:t>‹#›</a:t>
            </a:fld>
            <a:endParaRPr lang="en-US"/>
          </a:p>
        </p:txBody>
      </p:sp>
    </p:spTree>
    <p:extLst>
      <p:ext uri="{BB962C8B-B14F-4D97-AF65-F5344CB8AC3E}">
        <p14:creationId xmlns:p14="http://schemas.microsoft.com/office/powerpoint/2010/main"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07FC3C7-BD82-4993-A7A8-4C0EFEF8198F}" type="slidenum">
              <a:rPr lang="en-US" smtClean="0"/>
              <a:pPr>
                <a:defRPr/>
              </a:pPr>
              <a:t>‹#›</a:t>
            </a:fld>
            <a:endParaRPr lang="en-US"/>
          </a:p>
        </p:txBody>
      </p:sp>
    </p:spTree>
    <p:extLst>
      <p:ext uri="{BB962C8B-B14F-4D97-AF65-F5344CB8AC3E}">
        <p14:creationId xmlns:p14="http://schemas.microsoft.com/office/powerpoint/2010/main" val="170332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A0CCC546-A8AD-470D-A822-8C7572C0012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4"/>
            <a:ext cx="7772400" cy="1166400"/>
          </a:xfrm>
        </p:spPr>
        <p:txBody>
          <a:bodyPr/>
          <a:lstStyle/>
          <a:p>
            <a:r>
              <a:rPr lang="en-US" dirty="0">
                <a:solidFill>
                  <a:schemeClr val="bg1"/>
                </a:solidFill>
              </a:rPr>
              <a:t>El </a:t>
            </a:r>
            <a:r>
              <a:rPr lang="en-US" dirty="0" err="1">
                <a:solidFill>
                  <a:schemeClr val="bg1"/>
                </a:solidFill>
              </a:rPr>
              <a:t>Frente</a:t>
            </a:r>
            <a:r>
              <a:rPr lang="en-US" dirty="0">
                <a:solidFill>
                  <a:schemeClr val="bg1"/>
                </a:solidFill>
              </a:rPr>
              <a:t> </a:t>
            </a:r>
            <a:r>
              <a:rPr lang="en-US" dirty="0" err="1">
                <a:solidFill>
                  <a:schemeClr val="bg1"/>
                </a:solidFill>
              </a:rPr>
              <a:t>en</a:t>
            </a:r>
            <a:r>
              <a:rPr lang="en-US" dirty="0">
                <a:solidFill>
                  <a:schemeClr val="bg1"/>
                </a:solidFill>
              </a:rPr>
              <a:t> Casa</a:t>
            </a:r>
          </a:p>
        </p:txBody>
      </p:sp>
    </p:spTree>
    <p:extLst>
      <p:ext uri="{BB962C8B-B14F-4D97-AF65-F5344CB8AC3E}">
        <p14:creationId xmlns:p14="http://schemas.microsoft.com/office/powerpoint/2010/main" val="3675428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solidFill>
                  <a:srgbClr val="4D4D4D"/>
                </a:solidFill>
              </a:rPr>
              <a:t>Challenging Times</a:t>
            </a:r>
            <a:endParaRPr lang="en-US" sz="4000" dirty="0">
              <a:solidFill>
                <a:srgbClr val="4D4D4D"/>
              </a:solidFill>
            </a:endParaRP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20749" y="1600200"/>
            <a:ext cx="3175051" cy="4232275"/>
          </a:xfrm>
        </p:spPr>
      </p:pic>
      <p:sp>
        <p:nvSpPr>
          <p:cNvPr id="9" name="Content Placeholder 8"/>
          <p:cNvSpPr>
            <a:spLocks noGrp="1"/>
          </p:cNvSpPr>
          <p:nvPr>
            <p:ph sz="half" idx="2"/>
          </p:nvPr>
        </p:nvSpPr>
        <p:spPr/>
        <p:txBody>
          <a:bodyPr/>
          <a:lstStyle/>
          <a:p>
            <a:pPr marL="0" indent="0">
              <a:buNone/>
            </a:pPr>
            <a:r>
              <a:rPr lang="en-US" sz="2200" dirty="0"/>
              <a:t>Those on the home front had to meet the needs of their family as well as support the needs of the army.</a:t>
            </a:r>
          </a:p>
          <a:p>
            <a:pPr marL="0" indent="0">
              <a:buNone/>
            </a:pPr>
            <a:endParaRPr lang="en-US" dirty="0"/>
          </a:p>
        </p:txBody>
      </p:sp>
    </p:spTree>
    <p:extLst>
      <p:ext uri="{BB962C8B-B14F-4D97-AF65-F5344CB8AC3E}">
        <p14:creationId xmlns:p14="http://schemas.microsoft.com/office/powerpoint/2010/main" val="1830644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17"/>
          <p:cNvSpPr>
            <a:spLocks noGrp="1" noChangeArrowheads="1"/>
          </p:cNvSpPr>
          <p:nvPr>
            <p:ph type="title"/>
          </p:nvPr>
        </p:nvSpPr>
        <p:spPr/>
        <p:txBody>
          <a:bodyPr>
            <a:normAutofit/>
          </a:bodyPr>
          <a:lstStyle/>
          <a:p>
            <a:pPr eaLnBrk="1" hangingPunct="1"/>
            <a:r>
              <a:rPr lang="en-US" dirty="0" smtClean="0">
                <a:latin typeface="Georgia" pitchFamily="18" charset="0"/>
              </a:rPr>
              <a:t>Information</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3628" y="1412776"/>
            <a:ext cx="6696743" cy="4784898"/>
          </a:xfrm>
        </p:spPr>
      </p:pic>
    </p:spTree>
    <p:extLst>
      <p:ext uri="{BB962C8B-B14F-4D97-AF65-F5344CB8AC3E}">
        <p14:creationId xmlns:p14="http://schemas.microsoft.com/office/powerpoint/2010/main" val="62867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4D4D4D"/>
                </a:solidFill>
              </a:rPr>
              <a:t>Information</a:t>
            </a:r>
            <a:endParaRPr lang="en-US" sz="4000" dirty="0">
              <a:solidFill>
                <a:srgbClr val="4D4D4D"/>
              </a:solidFill>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756626"/>
            <a:ext cx="4038600" cy="3919422"/>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1683284"/>
            <a:ext cx="4038600" cy="4066107"/>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solidFill>
                  <a:srgbClr val="4D4D4D"/>
                </a:solidFill>
              </a:rPr>
              <a:t>Information</a:t>
            </a:r>
            <a:endParaRPr lang="en-US" sz="4000" dirty="0">
              <a:solidFill>
                <a:srgbClr val="4D4D4D"/>
              </a:solidFill>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99592" y="1825181"/>
            <a:ext cx="3332253" cy="3207637"/>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32040" y="1772816"/>
            <a:ext cx="3411244" cy="331236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4D4D4D"/>
                </a:solidFill>
              </a:rPr>
              <a:t>El </a:t>
            </a:r>
            <a:r>
              <a:rPr lang="en-US" sz="4000" dirty="0" err="1" smtClean="0">
                <a:solidFill>
                  <a:srgbClr val="4D4D4D"/>
                </a:solidFill>
              </a:rPr>
              <a:t>Frente</a:t>
            </a:r>
            <a:r>
              <a:rPr lang="en-US" sz="4000" dirty="0" smtClean="0">
                <a:solidFill>
                  <a:srgbClr val="4D4D4D"/>
                </a:solidFill>
              </a:rPr>
              <a:t> </a:t>
            </a:r>
            <a:r>
              <a:rPr lang="en-US" sz="4000" dirty="0" err="1" smtClean="0">
                <a:solidFill>
                  <a:srgbClr val="4D4D4D"/>
                </a:solidFill>
              </a:rPr>
              <a:t>en</a:t>
            </a:r>
            <a:r>
              <a:rPr lang="en-US" sz="4000" dirty="0" smtClean="0">
                <a:solidFill>
                  <a:srgbClr val="4D4D4D"/>
                </a:solidFill>
              </a:rPr>
              <a:t> Casa</a:t>
            </a:r>
            <a:endParaRPr lang="en-US" sz="4000" dirty="0">
              <a:solidFill>
                <a:srgbClr val="4D4D4D"/>
              </a:solidFill>
            </a:endParaRPr>
          </a:p>
        </p:txBody>
      </p:sp>
      <p:pic>
        <p:nvPicPr>
          <p:cNvPr id="7" name="Content Placeholder 6"/>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082" t="15678" r="3833" b="20522"/>
          <a:stretch/>
        </p:blipFill>
        <p:spPr>
          <a:xfrm>
            <a:off x="1863152" y="2096085"/>
            <a:ext cx="5373143" cy="2644197"/>
          </a:xfrm>
        </p:spPr>
      </p:pic>
      <p:sp>
        <p:nvSpPr>
          <p:cNvPr id="6" name="Content Placeholder 5"/>
          <p:cNvSpPr>
            <a:spLocks noGrp="1"/>
          </p:cNvSpPr>
          <p:nvPr>
            <p:ph sz="half" idx="2"/>
          </p:nvPr>
        </p:nvSpPr>
        <p:spPr>
          <a:xfrm>
            <a:off x="467544" y="5085184"/>
            <a:ext cx="8219256" cy="962841"/>
          </a:xfrm>
        </p:spPr>
        <p:txBody>
          <a:bodyPr/>
          <a:lstStyle/>
          <a:p>
            <a:pPr marL="0" indent="0" algn="ctr">
              <a:buNone/>
            </a:pPr>
            <a:r>
              <a:rPr lang="es-CL" dirty="0" smtClean="0">
                <a:latin typeface="Georgia" pitchFamily="18" charset="0"/>
              </a:rPr>
              <a:t>La Guerra Civil tocó la vida de cada familia Americana, del norte al sur.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4000" dirty="0">
                <a:solidFill>
                  <a:srgbClr val="4D4D4D"/>
                </a:solidFill>
              </a:rPr>
              <a:t>El </a:t>
            </a:r>
            <a:r>
              <a:rPr lang="en-US" sz="4000" dirty="0" err="1">
                <a:solidFill>
                  <a:srgbClr val="4D4D4D"/>
                </a:solidFill>
              </a:rPr>
              <a:t>Frente</a:t>
            </a:r>
            <a:r>
              <a:rPr lang="en-US" sz="4000" dirty="0">
                <a:solidFill>
                  <a:srgbClr val="4D4D4D"/>
                </a:solidFill>
              </a:rPr>
              <a:t> </a:t>
            </a:r>
            <a:r>
              <a:rPr lang="en-US" sz="4000" dirty="0" err="1">
                <a:solidFill>
                  <a:srgbClr val="4D4D4D"/>
                </a:solidFill>
              </a:rPr>
              <a:t>en</a:t>
            </a:r>
            <a:r>
              <a:rPr lang="en-US" sz="4000" dirty="0">
                <a:solidFill>
                  <a:srgbClr val="4D4D4D"/>
                </a:solidFill>
              </a:rPr>
              <a:t> Casa</a:t>
            </a:r>
            <a:endParaRPr lang="en-US" sz="4000" dirty="0" smtClean="0">
              <a:solidFill>
                <a:srgbClr val="4D4D4D"/>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154869"/>
            <a:ext cx="8229600" cy="3095950"/>
          </a:xfrm>
        </p:spPr>
      </p:pic>
      <p:sp>
        <p:nvSpPr>
          <p:cNvPr id="2" name="TextBox 1"/>
          <p:cNvSpPr txBox="1"/>
          <p:nvPr/>
        </p:nvSpPr>
        <p:spPr>
          <a:xfrm>
            <a:off x="827584" y="5373216"/>
            <a:ext cx="7859216" cy="1107996"/>
          </a:xfrm>
          <a:prstGeom prst="rect">
            <a:avLst/>
          </a:prstGeom>
          <a:noFill/>
        </p:spPr>
        <p:txBody>
          <a:bodyPr wrap="square" rtlCol="0">
            <a:spAutoFit/>
          </a:bodyPr>
          <a:lstStyle/>
          <a:p>
            <a:pPr algn="ctr">
              <a:spcBef>
                <a:spcPct val="30000"/>
              </a:spcBef>
              <a:defRPr/>
            </a:pPr>
            <a:r>
              <a:rPr lang="es-BO" sz="2000" dirty="0" smtClean="0"/>
              <a:t>Los hombres marchaban a la Guerra, dividiendo la nación.</a:t>
            </a:r>
          </a:p>
          <a:p>
            <a:pPr algn="ctr">
              <a:spcBef>
                <a:spcPct val="30000"/>
              </a:spcBef>
              <a:defRPr/>
            </a:pPr>
            <a:r>
              <a:rPr lang="es-BO" sz="2000" dirty="0" smtClean="0"/>
              <a:t>Las mujeres se movilizaron para apoyar al ejercito.  </a:t>
            </a:r>
            <a:r>
              <a:rPr lang="en-US" sz="2000" dirty="0"/>
              <a:t/>
            </a:r>
            <a:br>
              <a:rPr lang="en-US" sz="2000" dirty="0"/>
            </a:b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dirty="0" smtClean="0"/>
              <a:t>El </a:t>
            </a:r>
            <a:r>
              <a:rPr lang="en-US" dirty="0" err="1" smtClean="0"/>
              <a:t>Papel</a:t>
            </a:r>
            <a:r>
              <a:rPr lang="en-US" dirty="0" smtClean="0"/>
              <a:t> de la </a:t>
            </a:r>
            <a:r>
              <a:rPr lang="en-US" dirty="0" err="1" smtClean="0"/>
              <a:t>mujer</a:t>
            </a:r>
            <a:r>
              <a:rPr lang="en-US" dirty="0" smtClean="0"/>
              <a:t> </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5528" y="1600200"/>
            <a:ext cx="5812943" cy="420528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El </a:t>
            </a:r>
            <a:r>
              <a:rPr lang="en-US" sz="4000" dirty="0" err="1"/>
              <a:t>Papel</a:t>
            </a:r>
            <a:r>
              <a:rPr lang="en-US" sz="4000" dirty="0"/>
              <a:t> de la </a:t>
            </a:r>
            <a:r>
              <a:rPr lang="en-US" sz="4000" dirty="0" err="1"/>
              <a:t>mujer</a:t>
            </a:r>
            <a:r>
              <a:rPr lang="en-US" sz="4000" dirty="0"/>
              <a:t> </a:t>
            </a:r>
            <a:endParaRPr lang="en-US" sz="4000" dirty="0">
              <a:solidFill>
                <a:srgbClr val="4D4D4D"/>
              </a:solidFill>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09788" y="2411901"/>
            <a:ext cx="2133424" cy="2608873"/>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696208" y="2305841"/>
            <a:ext cx="3847592" cy="2820992"/>
          </a:xfrm>
        </p:spPr>
      </p:pic>
      <p:sp>
        <p:nvSpPr>
          <p:cNvPr id="8" name="TextBox 7"/>
          <p:cNvSpPr txBox="1"/>
          <p:nvPr/>
        </p:nvSpPr>
        <p:spPr>
          <a:xfrm>
            <a:off x="971600" y="5327619"/>
            <a:ext cx="7488832" cy="830997"/>
          </a:xfrm>
          <a:prstGeom prst="rect">
            <a:avLst/>
          </a:prstGeom>
          <a:noFill/>
        </p:spPr>
        <p:txBody>
          <a:bodyPr wrap="square" rtlCol="0">
            <a:spAutoFit/>
          </a:bodyPr>
          <a:lstStyle/>
          <a:p>
            <a:pPr algn="ctr"/>
            <a:r>
              <a:rPr lang="en-US" sz="2400" dirty="0" smtClean="0">
                <a:latin typeface="Georgia" pitchFamily="18" charset="0"/>
              </a:rPr>
              <a:t>La </a:t>
            </a:r>
            <a:r>
              <a:rPr lang="en-US" sz="2400" dirty="0" err="1" smtClean="0">
                <a:latin typeface="Georgia" pitchFamily="18" charset="0"/>
              </a:rPr>
              <a:t>vida</a:t>
            </a:r>
            <a:r>
              <a:rPr lang="en-US" sz="2400" dirty="0" smtClean="0">
                <a:latin typeface="Georgia" pitchFamily="18" charset="0"/>
              </a:rPr>
              <a:t> </a:t>
            </a:r>
            <a:r>
              <a:rPr lang="en-US" sz="2400" dirty="0" err="1" smtClean="0">
                <a:latin typeface="Georgia" pitchFamily="18" charset="0"/>
              </a:rPr>
              <a:t>debe</a:t>
            </a:r>
            <a:r>
              <a:rPr lang="en-US" sz="2400" dirty="0" smtClean="0">
                <a:latin typeface="Georgia" pitchFamily="18" charset="0"/>
              </a:rPr>
              <a:t> </a:t>
            </a:r>
            <a:r>
              <a:rPr lang="en-US" sz="2400" dirty="0" err="1" smtClean="0">
                <a:latin typeface="Georgia" pitchFamily="18" charset="0"/>
              </a:rPr>
              <a:t>continuar</a:t>
            </a:r>
            <a:r>
              <a:rPr lang="en-US" sz="2400" dirty="0" smtClean="0">
                <a:latin typeface="Georgia" pitchFamily="18" charset="0"/>
              </a:rPr>
              <a:t>.</a:t>
            </a:r>
            <a:r>
              <a:rPr lang="en-US" sz="2400" dirty="0">
                <a:latin typeface="Georgia" pitchFamily="18" charset="0"/>
              </a:rPr>
              <a:t/>
            </a:r>
            <a:br>
              <a:rPr lang="en-US" sz="2400" dirty="0">
                <a:latin typeface="Georgia" pitchFamily="18" charset="0"/>
              </a:rPr>
            </a:br>
            <a:r>
              <a:rPr lang="en-US" sz="2400" dirty="0" smtClean="0">
                <a:latin typeface="Georgia" pitchFamily="18" charset="0"/>
              </a:rPr>
              <a:t>La </a:t>
            </a:r>
            <a:r>
              <a:rPr lang="en-US" sz="2400" dirty="0" err="1" smtClean="0">
                <a:latin typeface="Georgia" pitchFamily="18" charset="0"/>
              </a:rPr>
              <a:t>mujeres</a:t>
            </a:r>
            <a:r>
              <a:rPr lang="en-US" sz="2400" dirty="0" smtClean="0">
                <a:latin typeface="Georgia" pitchFamily="18" charset="0"/>
              </a:rPr>
              <a:t> </a:t>
            </a:r>
            <a:r>
              <a:rPr lang="en-US" sz="2400" dirty="0" err="1" smtClean="0">
                <a:latin typeface="Georgia" pitchFamily="18" charset="0"/>
              </a:rPr>
              <a:t>toman</a:t>
            </a:r>
            <a:r>
              <a:rPr lang="en-US" sz="2400" dirty="0" smtClean="0">
                <a:latin typeface="Georgia" pitchFamily="18" charset="0"/>
              </a:rPr>
              <a:t> </a:t>
            </a:r>
            <a:r>
              <a:rPr lang="en-US" sz="2400" dirty="0" err="1" smtClean="0">
                <a:latin typeface="Georgia" pitchFamily="18" charset="0"/>
              </a:rPr>
              <a:t>los</a:t>
            </a:r>
            <a:r>
              <a:rPr lang="en-US" sz="2400" dirty="0" smtClean="0">
                <a:latin typeface="Georgia" pitchFamily="18" charset="0"/>
              </a:rPr>
              <a:t> </a:t>
            </a:r>
            <a:r>
              <a:rPr lang="en-US" sz="2400" dirty="0" err="1" smtClean="0">
                <a:latin typeface="Georgia" pitchFamily="18" charset="0"/>
              </a:rPr>
              <a:t>trabajos</a:t>
            </a:r>
            <a:r>
              <a:rPr lang="en-US" sz="2400" dirty="0" smtClean="0">
                <a:latin typeface="Georgia" pitchFamily="18" charset="0"/>
              </a:rPr>
              <a:t> de </a:t>
            </a:r>
            <a:r>
              <a:rPr lang="en-US" sz="2400" dirty="0" err="1" smtClean="0">
                <a:latin typeface="Georgia" pitchFamily="18" charset="0"/>
              </a:rPr>
              <a:t>los</a:t>
            </a:r>
            <a:r>
              <a:rPr lang="en-US" sz="2400" dirty="0" smtClean="0">
                <a:latin typeface="Georgia" pitchFamily="18" charset="0"/>
              </a:rPr>
              <a:t> hombres.</a:t>
            </a:r>
            <a:endParaRPr lang="en-US" sz="2400" dirty="0">
              <a:latin typeface="Georg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El </a:t>
            </a:r>
            <a:r>
              <a:rPr lang="en-US" dirty="0" err="1" smtClean="0"/>
              <a:t>Papel</a:t>
            </a:r>
            <a:r>
              <a:rPr lang="en-US" dirty="0" smtClean="0"/>
              <a:t> de la </a:t>
            </a:r>
            <a:r>
              <a:rPr lang="en-US" dirty="0" err="1" smtClean="0"/>
              <a:t>Familia</a:t>
            </a:r>
            <a:r>
              <a:rPr lang="en-US" dirty="0" smtClean="0"/>
              <a:t>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6322" y="1143000"/>
            <a:ext cx="4951356" cy="4059558"/>
          </a:xfrm>
        </p:spPr>
      </p:pic>
      <p:sp>
        <p:nvSpPr>
          <p:cNvPr id="3" name="TextBox 2"/>
          <p:cNvSpPr txBox="1"/>
          <p:nvPr/>
        </p:nvSpPr>
        <p:spPr>
          <a:xfrm>
            <a:off x="827584" y="5202558"/>
            <a:ext cx="7200800" cy="1015663"/>
          </a:xfrm>
          <a:prstGeom prst="rect">
            <a:avLst/>
          </a:prstGeom>
          <a:noFill/>
        </p:spPr>
        <p:txBody>
          <a:bodyPr wrap="square" rtlCol="0">
            <a:spAutoFit/>
          </a:bodyPr>
          <a:lstStyle/>
          <a:p>
            <a:pPr algn="ctr"/>
            <a:r>
              <a:rPr lang="es-SV" sz="2000" dirty="0" smtClean="0"/>
              <a:t>Algunas veces las familias seguían a los soldados al ejercito. </a:t>
            </a:r>
          </a:p>
          <a:p>
            <a:pPr algn="ctr"/>
            <a:endParaRPr lang="es-SV" sz="2000" dirty="0" smtClean="0"/>
          </a:p>
          <a:p>
            <a:pPr algn="ctr"/>
            <a:r>
              <a:rPr lang="es-SV" sz="2000" dirty="0" smtClean="0"/>
              <a:t>¿Como crees que era la vida para las familias?</a:t>
            </a:r>
            <a:endParaRPr lang="es-SV"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El </a:t>
            </a:r>
            <a:r>
              <a:rPr lang="en-US" sz="4000" dirty="0" err="1"/>
              <a:t>Papel</a:t>
            </a:r>
            <a:r>
              <a:rPr lang="en-US" sz="4000" dirty="0"/>
              <a:t> de la </a:t>
            </a:r>
            <a:r>
              <a:rPr lang="en-US" sz="4000" dirty="0" err="1"/>
              <a:t>Familia</a:t>
            </a:r>
            <a:r>
              <a:rPr lang="en-US" sz="4000" dirty="0"/>
              <a:t> </a:t>
            </a:r>
            <a:endParaRPr lang="en-US" sz="4000" dirty="0">
              <a:solidFill>
                <a:srgbClr val="4D4D4D"/>
              </a:solidFill>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03700" y="1600200"/>
            <a:ext cx="3345599" cy="4232275"/>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72000" y="2636912"/>
            <a:ext cx="3918309" cy="2250380"/>
          </a:xfrm>
        </p:spPr>
      </p:pic>
      <p:sp>
        <p:nvSpPr>
          <p:cNvPr id="2" name="TextBox 1"/>
          <p:cNvSpPr txBox="1"/>
          <p:nvPr/>
        </p:nvSpPr>
        <p:spPr>
          <a:xfrm>
            <a:off x="4149299" y="4887292"/>
            <a:ext cx="4537501" cy="1015663"/>
          </a:xfrm>
          <a:prstGeom prst="rect">
            <a:avLst/>
          </a:prstGeom>
          <a:noFill/>
        </p:spPr>
        <p:txBody>
          <a:bodyPr wrap="square" rtlCol="0">
            <a:spAutoFit/>
          </a:bodyPr>
          <a:lstStyle/>
          <a:p>
            <a:pPr algn="ctr"/>
            <a:r>
              <a:rPr lang="en-US" sz="2000" dirty="0" smtClean="0"/>
              <a:t>Los </a:t>
            </a:r>
            <a:r>
              <a:rPr lang="en-US" sz="2000" dirty="0" err="1" smtClean="0"/>
              <a:t>niños</a:t>
            </a:r>
            <a:r>
              <a:rPr lang="en-US" sz="2000" dirty="0" smtClean="0"/>
              <a:t> </a:t>
            </a:r>
            <a:r>
              <a:rPr lang="en-US" sz="2000" dirty="0" err="1" smtClean="0"/>
              <a:t>trabajaban</a:t>
            </a:r>
            <a:r>
              <a:rPr lang="en-US" sz="2000" dirty="0" smtClean="0"/>
              <a:t> </a:t>
            </a:r>
            <a:r>
              <a:rPr lang="en-US" sz="2000" dirty="0" err="1" smtClean="0"/>
              <a:t>en</a:t>
            </a:r>
            <a:r>
              <a:rPr lang="en-US" sz="2000" dirty="0" smtClean="0"/>
              <a:t> </a:t>
            </a:r>
            <a:r>
              <a:rPr lang="en-US" sz="2000" dirty="0" err="1" smtClean="0"/>
              <a:t>los</a:t>
            </a:r>
            <a:r>
              <a:rPr lang="en-US" sz="2000" dirty="0" smtClean="0"/>
              <a:t> </a:t>
            </a:r>
            <a:r>
              <a:rPr lang="en-US" sz="2000" dirty="0" err="1" smtClean="0"/>
              <a:t>campos</a:t>
            </a:r>
            <a:r>
              <a:rPr lang="en-US" sz="2000" dirty="0" smtClean="0"/>
              <a:t> </a:t>
            </a:r>
            <a:r>
              <a:rPr lang="en-US" sz="2000" dirty="0" err="1" smtClean="0"/>
              <a:t>mientras</a:t>
            </a:r>
            <a:r>
              <a:rPr lang="en-US" sz="2000" dirty="0" smtClean="0"/>
              <a:t> </a:t>
            </a:r>
            <a:r>
              <a:rPr lang="en-US" sz="2000" dirty="0" err="1" smtClean="0"/>
              <a:t>los</a:t>
            </a:r>
            <a:r>
              <a:rPr lang="en-US" sz="2000" dirty="0" smtClean="0"/>
              <a:t> padres o </a:t>
            </a:r>
            <a:r>
              <a:rPr lang="en-US" sz="2000" dirty="0" err="1" smtClean="0"/>
              <a:t>hermanos</a:t>
            </a:r>
            <a:r>
              <a:rPr lang="en-US" sz="2000" dirty="0" smtClean="0"/>
              <a:t> </a:t>
            </a:r>
            <a:r>
              <a:rPr lang="en-US" sz="2000" dirty="0" err="1" smtClean="0"/>
              <a:t>mayores</a:t>
            </a:r>
            <a:r>
              <a:rPr lang="en-US" sz="2000" dirty="0" smtClean="0"/>
              <a:t> </a:t>
            </a:r>
            <a:r>
              <a:rPr lang="en-US" sz="2000" dirty="0" err="1" smtClean="0"/>
              <a:t>iban</a:t>
            </a:r>
            <a:r>
              <a:rPr lang="en-US" sz="2000" dirty="0" smtClean="0"/>
              <a:t> a la Guerra. </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a:t>
            </a:r>
            <a:r>
              <a:rPr lang="en-US" dirty="0" err="1" smtClean="0"/>
              <a:t>papel</a:t>
            </a:r>
            <a:r>
              <a:rPr lang="en-US" dirty="0" smtClean="0"/>
              <a:t> de </a:t>
            </a:r>
            <a:r>
              <a:rPr lang="en-US" dirty="0" err="1" smtClean="0"/>
              <a:t>los</a:t>
            </a:r>
            <a:r>
              <a:rPr lang="en-US" dirty="0" smtClean="0"/>
              <a:t> </a:t>
            </a:r>
            <a:r>
              <a:rPr lang="en-US" dirty="0" err="1" smtClean="0"/>
              <a:t>esclavos</a:t>
            </a:r>
            <a:r>
              <a:rPr lang="en-US" dirty="0" smtClean="0"/>
              <a:t> </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688" y="1600199"/>
            <a:ext cx="5688632" cy="459979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El </a:t>
            </a:r>
            <a:r>
              <a:rPr lang="en-US" dirty="0" err="1"/>
              <a:t>papel</a:t>
            </a:r>
            <a:r>
              <a:rPr lang="en-US" dirty="0"/>
              <a:t> de </a:t>
            </a:r>
            <a:r>
              <a:rPr lang="en-US" dirty="0" err="1"/>
              <a:t>los</a:t>
            </a:r>
            <a:r>
              <a:rPr lang="en-US" dirty="0"/>
              <a:t> </a:t>
            </a:r>
            <a:r>
              <a:rPr lang="en-US" dirty="0" err="1"/>
              <a:t>esclavos</a:t>
            </a:r>
            <a:r>
              <a:rPr lang="en-US" dirty="0"/>
              <a:t> </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32072"/>
            <a:ext cx="8229600" cy="3941544"/>
          </a:xfrm>
        </p:spPr>
      </p:pic>
    </p:spTree>
    <p:extLst>
      <p:ext uri="{BB962C8B-B14F-4D97-AF65-F5344CB8AC3E}">
        <p14:creationId xmlns:p14="http://schemas.microsoft.com/office/powerpoint/2010/main" val="1265656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Template>
  <TotalTime>1572</TotalTime>
  <Words>750</Words>
  <Application>Microsoft Office PowerPoint</Application>
  <PresentationFormat>On-screen Show (4:3)</PresentationFormat>
  <Paragraphs>80</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ＭＳ Ｐゴシック</vt:lpstr>
      <vt:lpstr>Amienne</vt:lpstr>
      <vt:lpstr>Arial</vt:lpstr>
      <vt:lpstr>Basset</vt:lpstr>
      <vt:lpstr>Calibri</vt:lpstr>
      <vt:lpstr>Georgia</vt:lpstr>
      <vt:lpstr>Curriculum</vt:lpstr>
      <vt:lpstr>El Frente en Casa</vt:lpstr>
      <vt:lpstr>El Frente en Casa</vt:lpstr>
      <vt:lpstr>El Frente en Casa</vt:lpstr>
      <vt:lpstr>El Papel de la mujer </vt:lpstr>
      <vt:lpstr>El Papel de la mujer </vt:lpstr>
      <vt:lpstr>El Papel de la Familia </vt:lpstr>
      <vt:lpstr>El Papel de la Familia </vt:lpstr>
      <vt:lpstr>El papel de los esclavos </vt:lpstr>
      <vt:lpstr>El papel de los esclavos </vt:lpstr>
      <vt:lpstr>Challenging Times</vt:lpstr>
      <vt:lpstr>Information</vt:lpstr>
      <vt:lpstr>Information</vt:lpstr>
      <vt:lpstr>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War Home Front</dc:title>
  <dc:creator>civanoff</dc:creator>
  <cp:lastModifiedBy>Argo, Claudia</cp:lastModifiedBy>
  <cp:revision>111</cp:revision>
  <cp:lastPrinted>2016-06-07T18:22:05Z</cp:lastPrinted>
  <dcterms:created xsi:type="dcterms:W3CDTF">2011-02-25T18:22:35Z</dcterms:created>
  <dcterms:modified xsi:type="dcterms:W3CDTF">2016-06-10T23:46:43Z</dcterms:modified>
</cp:coreProperties>
</file>