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s-US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US" smtClean="0">
                <a:uFillTx/>
              </a:rPr>
              <a:t>Click to edit Master subtitle style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9EE2-C981-4702-A366-3B5C9E3B899B}" type="datetimeFigureOut">
              <a:rPr lang="es-US" smtClean="0">
                <a:uFillTx/>
              </a:rPr>
              <a:t>2/8/2016</a:t>
            </a:fld>
            <a:endParaRPr lang="es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42C0-E2AE-4E15-9A2E-9FFA41B2FCB0}" type="slidenum">
              <a:rPr lang="es-US" smtClean="0">
                <a:uFillTx/>
              </a:rPr>
              <a:t>‹#›</a:t>
            </a:fld>
            <a:endParaRPr lang="es-US">
              <a:uFillTx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9EE2-C981-4702-A366-3B5C9E3B899B}" type="datetimeFigureOut">
              <a:rPr lang="es-US" smtClean="0">
                <a:uFillTx/>
              </a:rPr>
              <a:t>2/8/2016</a:t>
            </a:fld>
            <a:endParaRPr lang="es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42C0-E2AE-4E15-9A2E-9FFA41B2FCB0}" type="slidenum">
              <a:rPr lang="es-US" smtClean="0">
                <a:uFillTx/>
              </a:rPr>
              <a:t>‹#›</a:t>
            </a:fld>
            <a:endParaRPr lang="es-US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9EE2-C981-4702-A366-3B5C9E3B899B}" type="datetimeFigureOut">
              <a:rPr lang="es-US" smtClean="0">
                <a:uFillTx/>
              </a:rPr>
              <a:t>2/8/2016</a:t>
            </a:fld>
            <a:endParaRPr lang="es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42C0-E2AE-4E15-9A2E-9FFA41B2FCB0}" type="slidenum">
              <a:rPr lang="es-US" smtClean="0">
                <a:uFillTx/>
              </a:rPr>
              <a:t>‹#›</a:t>
            </a:fld>
            <a:endParaRPr lang="es-US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9EE2-C981-4702-A366-3B5C9E3B899B}" type="datetimeFigureOut">
              <a:rPr lang="es-US" smtClean="0">
                <a:uFillTx/>
              </a:rPr>
              <a:t>2/8/2016</a:t>
            </a:fld>
            <a:endParaRPr lang="es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42C0-E2AE-4E15-9A2E-9FFA41B2FCB0}" type="slidenum">
              <a:rPr lang="es-US" smtClean="0">
                <a:uFillTx/>
              </a:rPr>
              <a:t>‹#›</a:t>
            </a:fld>
            <a:endParaRPr lang="es-US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9EE2-C981-4702-A366-3B5C9E3B899B}" type="datetimeFigureOut">
              <a:rPr lang="es-US" smtClean="0">
                <a:uFillTx/>
              </a:rPr>
              <a:t>2/8/2016</a:t>
            </a:fld>
            <a:endParaRPr lang="es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42C0-E2AE-4E15-9A2E-9FFA41B2FCB0}" type="slidenum">
              <a:rPr lang="es-US" smtClean="0">
                <a:uFillTx/>
              </a:rPr>
              <a:t>‹#›</a:t>
            </a:fld>
            <a:endParaRPr lang="es-US">
              <a:uFillTx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9EE2-C981-4702-A366-3B5C9E3B899B}" type="datetimeFigureOut">
              <a:rPr lang="es-US" smtClean="0">
                <a:uFillTx/>
              </a:rPr>
              <a:t>2/8/2016</a:t>
            </a:fld>
            <a:endParaRPr lang="es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42C0-E2AE-4E15-9A2E-9FFA41B2FCB0}" type="slidenum">
              <a:rPr lang="es-US" smtClean="0">
                <a:uFillTx/>
              </a:rPr>
              <a:t>‹#›</a:t>
            </a:fld>
            <a:endParaRPr lang="es-US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uFillTx/>
                <a:latin typeface="+mj-lt"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uFillTx/>
                <a:latin typeface="+mj-lt"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9EE2-C981-4702-A366-3B5C9E3B899B}" type="datetimeFigureOut">
              <a:rPr lang="es-US" smtClean="0">
                <a:uFillTx/>
              </a:rPr>
              <a:t>2/8/2016</a:t>
            </a:fld>
            <a:endParaRPr lang="es-US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42C0-E2AE-4E15-9A2E-9FFA41B2FCB0}" type="slidenum">
              <a:rPr lang="es-US" smtClean="0">
                <a:uFillTx/>
              </a:rPr>
              <a:t>‹#›</a:t>
            </a:fld>
            <a:endParaRPr lang="es-US">
              <a:uFillTx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9EE2-C981-4702-A366-3B5C9E3B899B}" type="datetimeFigureOut">
              <a:rPr lang="es-US" smtClean="0">
                <a:uFillTx/>
              </a:rPr>
              <a:t>2/8/2016</a:t>
            </a:fld>
            <a:endParaRPr lang="es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42C0-E2AE-4E15-9A2E-9FFA41B2FCB0}" type="slidenum">
              <a:rPr lang="es-US" smtClean="0">
                <a:uFillTx/>
              </a:rPr>
              <a:t>‹#›</a:t>
            </a:fld>
            <a:endParaRPr lang="es-US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9EE2-C981-4702-A366-3B5C9E3B899B}" type="datetimeFigureOut">
              <a:rPr lang="es-US" smtClean="0">
                <a:uFillTx/>
              </a:rPr>
              <a:t>2/8/2016</a:t>
            </a:fld>
            <a:endParaRPr lang="es-US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42C0-E2AE-4E15-9A2E-9FFA41B2FCB0}" type="slidenum">
              <a:rPr lang="es-US" smtClean="0">
                <a:uFillTx/>
              </a:rPr>
              <a:t>‹#›</a:t>
            </a:fld>
            <a:endParaRPr lang="es-US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2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9EE2-C981-4702-A366-3B5C9E3B899B}" type="datetimeFigureOut">
              <a:rPr lang="es-US" smtClean="0">
                <a:uFillTx/>
              </a:rPr>
              <a:t>2/8/2016</a:t>
            </a:fld>
            <a:endParaRPr lang="es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42C0-E2AE-4E15-9A2E-9FFA41B2FCB0}" type="slidenum">
              <a:rPr lang="es-US" smtClean="0">
                <a:uFillTx/>
              </a:rPr>
              <a:t>‹#›</a:t>
            </a:fld>
            <a:endParaRPr lang="es-US">
              <a:uFillTx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r>
              <a:rPr lang="en-US" smtClean="0">
                <a:uFillTx/>
              </a:rPr>
              <a:t>Click icon to add picture</a:t>
            </a:r>
            <a:endParaRPr lang="en-US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9EE2-C981-4702-A366-3B5C9E3B899B}" type="datetimeFigureOut">
              <a:rPr lang="es-US" smtClean="0">
                <a:uFillTx/>
              </a:rPr>
              <a:t>2/8/2016</a:t>
            </a:fld>
            <a:endParaRPr lang="es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42C0-E2AE-4E15-9A2E-9FFA41B2FCB0}" type="slidenum">
              <a:rPr lang="es-US" smtClean="0">
                <a:uFillTx/>
              </a:rPr>
              <a:t>‹#›</a:t>
            </a:fld>
            <a:endParaRPr lang="es-US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uFillTx/>
                <a:latin typeface="+mn-lt"/>
              </a:defRPr>
            </a:lvl1pPr>
          </a:lstStyle>
          <a:p>
            <a:fld id="{4CED9EE2-C981-4702-A366-3B5C9E3B899B}" type="datetimeFigureOut">
              <a:rPr lang="es-US" smtClean="0">
                <a:uFillTx/>
              </a:rPr>
              <a:t>2/8/2016</a:t>
            </a:fld>
            <a:endParaRPr lang="es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uFillTx/>
              </a:defRPr>
            </a:lvl1pPr>
          </a:lstStyle>
          <a:p>
            <a:endParaRPr lang="es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</a:defRPr>
            </a:lvl1pPr>
          </a:lstStyle>
          <a:p>
            <a:fld id="{BD6542C0-E2AE-4E15-9A2E-9FFA41B2FCB0}" type="slidenum">
              <a:rPr lang="es-US" smtClean="0">
                <a:uFillTx/>
              </a:rPr>
              <a:t>‹#›</a:t>
            </a:fld>
            <a:endParaRPr lang="es-US">
              <a:uFillTx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  <a:uFillTx/>
        </a:defRPr>
      </a:lvl2pPr>
      <a:lvl3pPr eaLnBrk="1" hangingPunct="1">
        <a:defRPr>
          <a:solidFill>
            <a:schemeClr val="tx2"/>
          </a:solidFill>
          <a:uFillTx/>
        </a:defRPr>
      </a:lvl3pPr>
      <a:lvl4pPr eaLnBrk="1" hangingPunct="1">
        <a:defRPr>
          <a:solidFill>
            <a:schemeClr val="tx2"/>
          </a:solidFill>
          <a:uFillTx/>
        </a:defRPr>
      </a:lvl4pPr>
      <a:lvl5pPr eaLnBrk="1" hangingPunct="1">
        <a:defRPr>
          <a:solidFill>
            <a:schemeClr val="tx2"/>
          </a:solidFill>
          <a:uFillTx/>
        </a:defRPr>
      </a:lvl5pPr>
      <a:lvl6pPr eaLnBrk="1" hangingPunct="1">
        <a:defRPr>
          <a:solidFill>
            <a:schemeClr val="tx2"/>
          </a:solidFill>
          <a:uFillTx/>
        </a:defRPr>
      </a:lvl6pPr>
      <a:lvl7pPr eaLnBrk="1" hangingPunct="1">
        <a:defRPr>
          <a:solidFill>
            <a:schemeClr val="tx2"/>
          </a:solidFill>
          <a:uFillTx/>
        </a:defRPr>
      </a:lvl7pPr>
      <a:lvl8pPr eaLnBrk="1" hangingPunct="1">
        <a:defRPr>
          <a:solidFill>
            <a:schemeClr val="tx2"/>
          </a:solidFill>
          <a:uFillTx/>
        </a:defRPr>
      </a:lvl8pPr>
      <a:lvl9pPr eaLnBrk="1" hangingPunct="1">
        <a:defRPr>
          <a:solidFill>
            <a:schemeClr val="tx2"/>
          </a:solidFill>
          <a:uFillTx/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uFillTx/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uFillTx/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uFillTx/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uFillTx/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uFillTx/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uFillTx/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uFillTx/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uFillTx/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S" dirty="0" smtClean="0">
                <a:uFillTx/>
              </a:rPr>
              <a:t>La Declaración de derechos</a:t>
            </a:r>
            <a:endParaRPr lang="es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uFillTx/>
              </a:rPr>
              <a:t>Cuarta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Enmienda</a:t>
            </a:r>
            <a:r>
              <a:rPr lang="en-US" dirty="0" smtClean="0">
                <a:uFillTx/>
              </a:rPr>
              <a:t>- </a:t>
            </a:r>
            <a:r>
              <a:rPr lang="en-US" dirty="0" err="1" smtClean="0">
                <a:uFillTx/>
              </a:rPr>
              <a:t>búsquedas</a:t>
            </a:r>
            <a:r>
              <a:rPr lang="en-US" dirty="0" smtClean="0">
                <a:uFillTx/>
              </a:rPr>
              <a:t> y pes</a:t>
            </a:r>
            <a:r>
              <a:rPr lang="en-US" dirty="0" err="1" smtClean="0">
                <a:uFillTx/>
              </a:rPr>
              <a:t>quisas</a:t>
            </a:r>
            <a:r>
              <a:rPr lang="en-US" dirty="0" smtClean="0">
                <a:uFillTx/>
              </a:rPr>
              <a:t>- search and seizure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799"/>
            <a:ext cx="8092088" cy="2331403"/>
          </a:xfrm>
        </p:spPr>
        <p:txBody>
          <a:bodyPr/>
          <a:lstStyle/>
          <a:p>
            <a:r>
              <a:rPr lang="en-US" dirty="0" err="1" smtClean="0">
                <a:uFillTx/>
              </a:rPr>
              <a:t>Protección</a:t>
            </a:r>
            <a:r>
              <a:rPr lang="en-US" dirty="0" smtClean="0">
                <a:uFillTx/>
              </a:rPr>
              <a:t> contra </a:t>
            </a:r>
            <a:r>
              <a:rPr lang="en-US" dirty="0" err="1" smtClean="0">
                <a:uFillTx/>
              </a:rPr>
              <a:t>pesquisas</a:t>
            </a:r>
            <a:r>
              <a:rPr lang="en-US" dirty="0" smtClean="0">
                <a:uFillTx/>
              </a:rPr>
              <a:t> y </a:t>
            </a:r>
            <a:r>
              <a:rPr lang="en-US" dirty="0" err="1" smtClean="0">
                <a:uFillTx/>
              </a:rPr>
              <a:t>aprehensiones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arbitrarias</a:t>
            </a:r>
            <a:endParaRPr lang="en-US" dirty="0" smtClean="0">
              <a:uFillTx/>
            </a:endParaRPr>
          </a:p>
          <a:p>
            <a:endParaRPr lang="en-US" dirty="0" smtClean="0">
              <a:uFillTx/>
            </a:endParaRPr>
          </a:p>
          <a:p>
            <a:r>
              <a:rPr lang="en-US" dirty="0" err="1" smtClean="0">
                <a:uFillTx/>
              </a:rPr>
              <a:t>Juez</a:t>
            </a:r>
            <a:r>
              <a:rPr lang="en-US" dirty="0" smtClean="0">
                <a:uFillTx/>
              </a:rPr>
              <a:t> Louis Brandeis </a:t>
            </a:r>
            <a:r>
              <a:rPr lang="en-US" dirty="0" err="1" smtClean="0">
                <a:uFillTx/>
              </a:rPr>
              <a:t>dijo</a:t>
            </a:r>
            <a:r>
              <a:rPr lang="en-US" dirty="0" smtClean="0">
                <a:uFillTx/>
              </a:rPr>
              <a:t>, “el </a:t>
            </a:r>
            <a:r>
              <a:rPr lang="en-US" dirty="0" err="1" smtClean="0">
                <a:uFillTx/>
              </a:rPr>
              <a:t>derecho</a:t>
            </a:r>
            <a:r>
              <a:rPr lang="en-US" dirty="0" smtClean="0">
                <a:uFillTx/>
              </a:rPr>
              <a:t> de </a:t>
            </a:r>
            <a:r>
              <a:rPr lang="en-US" dirty="0" err="1" smtClean="0">
                <a:uFillTx/>
              </a:rPr>
              <a:t>que</a:t>
            </a:r>
            <a:r>
              <a:rPr lang="en-US" dirty="0" smtClean="0">
                <a:uFillTx/>
              </a:rPr>
              <a:t> lo </a:t>
            </a:r>
            <a:r>
              <a:rPr lang="en-US" dirty="0" err="1" smtClean="0">
                <a:uFillTx/>
              </a:rPr>
              <a:t>dejen</a:t>
            </a:r>
            <a:r>
              <a:rPr lang="en-US" dirty="0" smtClean="0">
                <a:uFillTx/>
              </a:rPr>
              <a:t> en </a:t>
            </a:r>
            <a:r>
              <a:rPr lang="en-US" dirty="0" err="1" smtClean="0">
                <a:uFillTx/>
              </a:rPr>
              <a:t>paz</a:t>
            </a:r>
            <a:r>
              <a:rPr lang="en-US" dirty="0" smtClean="0">
                <a:uFillTx/>
              </a:rPr>
              <a:t>—el </a:t>
            </a:r>
            <a:r>
              <a:rPr lang="en-US" dirty="0" err="1" smtClean="0">
                <a:uFillTx/>
              </a:rPr>
              <a:t>más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comprensivo</a:t>
            </a:r>
            <a:r>
              <a:rPr lang="en-US" dirty="0" smtClean="0">
                <a:uFillTx/>
              </a:rPr>
              <a:t> de los </a:t>
            </a:r>
            <a:r>
              <a:rPr lang="en-US" dirty="0" err="1" smtClean="0">
                <a:uFillTx/>
              </a:rPr>
              <a:t>derechos</a:t>
            </a:r>
            <a:r>
              <a:rPr lang="en-US" dirty="0" smtClean="0">
                <a:uFillTx/>
              </a:rPr>
              <a:t> y el </a:t>
            </a:r>
            <a:r>
              <a:rPr lang="en-US" dirty="0" err="1" smtClean="0">
                <a:uFillTx/>
              </a:rPr>
              <a:t>derecho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más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valorado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por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las</a:t>
            </a:r>
            <a:r>
              <a:rPr lang="en-US" dirty="0" smtClean="0">
                <a:uFillTx/>
              </a:rPr>
              <a:t> personas </a:t>
            </a:r>
            <a:r>
              <a:rPr lang="en-US" dirty="0" err="1" smtClean="0">
                <a:uFillTx/>
              </a:rPr>
              <a:t>civilizadas</a:t>
            </a:r>
            <a:r>
              <a:rPr lang="en-US" dirty="0" smtClean="0">
                <a:uFillTx/>
              </a:rPr>
              <a:t>.”</a:t>
            </a:r>
          </a:p>
          <a:p>
            <a:endParaRPr lang="en-US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752600"/>
          </a:xfrm>
        </p:spPr>
        <p:txBody>
          <a:bodyPr/>
          <a:lstStyle/>
          <a:p>
            <a:r>
              <a:rPr lang="es-US" dirty="0" smtClean="0">
                <a:uFillTx/>
              </a:rPr>
              <a:t>Cuarta enmienda</a:t>
            </a:r>
            <a:endParaRPr lang="es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4191000" cy="3962400"/>
          </a:xfrm>
        </p:spPr>
        <p:txBody>
          <a:bodyPr/>
          <a:lstStyle/>
          <a:p>
            <a:r>
              <a:rPr lang="es-US" dirty="0" smtClean="0">
                <a:uFillTx/>
              </a:rPr>
              <a:t>Protección contra pesquisas arbitrarias</a:t>
            </a:r>
          </a:p>
          <a:p>
            <a:pPr lvl="1"/>
            <a:endParaRPr lang="es-US" dirty="0" smtClean="0">
              <a:uFillTx/>
            </a:endParaRPr>
          </a:p>
          <a:p>
            <a:pPr lvl="1"/>
            <a:r>
              <a:rPr lang="es-US" dirty="0" smtClean="0">
                <a:uFillTx/>
              </a:rPr>
              <a:t>Pesquisa:  el acto de buscar o interrogar a la fuerza de una persona</a:t>
            </a:r>
          </a:p>
          <a:p>
            <a:pPr lvl="1"/>
            <a:endParaRPr lang="es-US" dirty="0"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438400"/>
            <a:ext cx="4114800" cy="30861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>
                <a:uFillTx/>
              </a:rPr>
              <a:t>Cuarta enmienda</a:t>
            </a:r>
            <a:endParaRPr lang="es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962400"/>
            <a:ext cx="7543800" cy="1371600"/>
          </a:xfrm>
        </p:spPr>
        <p:txBody>
          <a:bodyPr>
            <a:normAutofit/>
          </a:bodyPr>
          <a:lstStyle/>
          <a:p>
            <a:r>
              <a:rPr lang="es-US" sz="3200" dirty="0" smtClean="0">
                <a:uFillTx/>
              </a:rPr>
              <a:t>Protección contra aprehensiones arbitrarias</a:t>
            </a:r>
            <a:endParaRPr lang="es-US" sz="3200" dirty="0">
              <a:uFillTx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533400"/>
            <a:ext cx="4048125" cy="35814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>
                <a:uFillTx/>
              </a:rPr>
              <a:t>Cuarta enmienda</a:t>
            </a:r>
            <a:endParaRPr lang="es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b="1" dirty="0" smtClean="0">
                <a:uFillTx/>
              </a:rPr>
              <a:t>Orden judicial</a:t>
            </a:r>
            <a:r>
              <a:rPr lang="es-US" dirty="0" smtClean="0">
                <a:uFillTx/>
              </a:rPr>
              <a:t>:  una orden de un juez que autoriza a la policía a buscar evidencias en la propiedad de uno o de confiscar la propiedad de uno o de arrestar a uno</a:t>
            </a:r>
          </a:p>
          <a:p>
            <a:r>
              <a:rPr lang="es-US" dirty="0" smtClean="0">
                <a:uFillTx/>
              </a:rPr>
              <a:t>En inglés:  </a:t>
            </a:r>
            <a:r>
              <a:rPr lang="es-US" b="1" dirty="0" smtClean="0">
                <a:uFillTx/>
              </a:rPr>
              <a:t>warrant</a:t>
            </a:r>
            <a:r>
              <a:rPr lang="es-US" dirty="0" smtClean="0">
                <a:uFillTx/>
              </a:rPr>
              <a:t> (</a:t>
            </a:r>
            <a:r>
              <a:rPr lang="es-US" dirty="0" err="1" smtClean="0">
                <a:uFillTx/>
              </a:rPr>
              <a:t>search</a:t>
            </a:r>
            <a:r>
              <a:rPr lang="es-US" dirty="0" smtClean="0">
                <a:uFillTx/>
              </a:rPr>
              <a:t> warrant </a:t>
            </a:r>
            <a:r>
              <a:rPr lang="es-US" dirty="0" err="1" smtClean="0">
                <a:uFillTx/>
              </a:rPr>
              <a:t>or</a:t>
            </a:r>
            <a:r>
              <a:rPr lang="es-US" dirty="0" smtClean="0">
                <a:uFillTx/>
              </a:rPr>
              <a:t> </a:t>
            </a:r>
            <a:r>
              <a:rPr lang="es-US" dirty="0" err="1" smtClean="0">
                <a:uFillTx/>
              </a:rPr>
              <a:t>arrest</a:t>
            </a:r>
            <a:r>
              <a:rPr lang="es-US" dirty="0" smtClean="0">
                <a:uFillTx/>
              </a:rPr>
              <a:t> warrant)</a:t>
            </a:r>
            <a:endParaRPr lang="es-US" dirty="0">
              <a:uFillTx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451795"/>
            <a:ext cx="2644818" cy="340620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>
                <a:uFillTx/>
              </a:rPr>
              <a:t>Quinta enmienda</a:t>
            </a:r>
            <a:endParaRPr lang="es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</p:spPr>
        <p:txBody>
          <a:bodyPr/>
          <a:lstStyle/>
          <a:p>
            <a:r>
              <a:rPr lang="es-US" sz="2800" dirty="0" smtClean="0">
                <a:uFillTx/>
                <a:latin typeface="Times New Roman" charset="0"/>
              </a:rPr>
              <a:t>Derecho a un jurado de acusación</a:t>
            </a:r>
          </a:p>
          <a:p>
            <a:r>
              <a:rPr lang="es-US" sz="2800" dirty="0" smtClean="0">
                <a:uFillTx/>
                <a:latin typeface="Times New Roman" charset="0"/>
              </a:rPr>
              <a:t>Protección contra doble riesgo</a:t>
            </a:r>
          </a:p>
          <a:p>
            <a:r>
              <a:rPr lang="es-US" sz="2800" dirty="0" smtClean="0">
                <a:uFillTx/>
                <a:latin typeface="Times New Roman" charset="0"/>
              </a:rPr>
              <a:t>Protección contra auto-incriminación</a:t>
            </a:r>
          </a:p>
          <a:p>
            <a:r>
              <a:rPr lang="es-US" sz="2800" dirty="0" smtClean="0">
                <a:uFillTx/>
                <a:latin typeface="Times New Roman" charset="0"/>
              </a:rPr>
              <a:t>La advertencia de Miranda</a:t>
            </a:r>
          </a:p>
          <a:p>
            <a:r>
              <a:rPr lang="es-US" sz="2800" dirty="0" smtClean="0">
                <a:uFillTx/>
                <a:latin typeface="Times New Roman" charset="0"/>
              </a:rPr>
              <a:t>El derecho a debido proceso</a:t>
            </a:r>
          </a:p>
          <a:p>
            <a:r>
              <a:rPr lang="es-US" sz="2800" dirty="0" smtClean="0">
                <a:uFillTx/>
                <a:latin typeface="Times New Roman" charset="0"/>
              </a:rPr>
              <a:t>Justa indemnización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53" y="5950111"/>
            <a:ext cx="9144000" cy="1752600"/>
          </a:xfrm>
        </p:spPr>
        <p:txBody>
          <a:bodyPr>
            <a:normAutofit fontScale="90000"/>
          </a:bodyPr>
          <a:lstStyle/>
          <a:p>
            <a:r>
              <a:rPr lang="es-US" dirty="0">
                <a:uFillTx/>
              </a:rPr>
              <a:t>Derecho a un jurado de </a:t>
            </a:r>
            <a:r>
              <a:rPr lang="es-US" dirty="0" smtClean="0">
                <a:uFillTx/>
              </a:rPr>
              <a:t>acusación- </a:t>
            </a:r>
            <a:br>
              <a:rPr lang="es-US" dirty="0" smtClean="0">
                <a:uFillTx/>
              </a:rPr>
            </a:br>
            <a:r>
              <a:rPr lang="es-US" dirty="0" err="1" smtClean="0">
                <a:uFillTx/>
              </a:rPr>
              <a:t>Right</a:t>
            </a:r>
            <a:r>
              <a:rPr lang="es-US" dirty="0" smtClean="0">
                <a:uFillTx/>
              </a:rPr>
              <a:t> </a:t>
            </a:r>
            <a:r>
              <a:rPr lang="es-US" dirty="0" err="1" smtClean="0">
                <a:uFillTx/>
              </a:rPr>
              <a:t>to</a:t>
            </a:r>
            <a:r>
              <a:rPr lang="es-US" dirty="0" smtClean="0">
                <a:uFillTx/>
              </a:rPr>
              <a:t> a </a:t>
            </a:r>
            <a:r>
              <a:rPr lang="es-US" dirty="0" err="1" smtClean="0">
                <a:uFillTx/>
              </a:rPr>
              <a:t>grand</a:t>
            </a:r>
            <a:r>
              <a:rPr lang="es-US" dirty="0" smtClean="0">
                <a:uFillTx/>
              </a:rPr>
              <a:t> </a:t>
            </a:r>
            <a:r>
              <a:rPr lang="es-US" dirty="0" err="1" smtClean="0">
                <a:uFillTx/>
              </a:rPr>
              <a:t>jury</a:t>
            </a:r>
            <a:r>
              <a:rPr lang="es-US" dirty="0">
                <a:uFillTx/>
              </a:rPr>
              <a:t/>
            </a:r>
            <a:br>
              <a:rPr lang="es-US" dirty="0">
                <a:uFillTx/>
              </a:rPr>
            </a:br>
            <a:endParaRPr lang="es-US" dirty="0">
              <a:uFillTx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4762500" cy="28575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25677"/>
            <a:ext cx="2663868" cy="4087417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59" y="6575550"/>
            <a:ext cx="8423919" cy="1048671"/>
          </a:xfrm>
        </p:spPr>
        <p:txBody>
          <a:bodyPr>
            <a:normAutofit fontScale="90000"/>
          </a:bodyPr>
          <a:lstStyle/>
          <a:p>
            <a:r>
              <a:rPr lang="es-US" sz="5300" dirty="0">
                <a:uFillTx/>
              </a:rPr>
              <a:t>Protección contra doble </a:t>
            </a:r>
            <a:r>
              <a:rPr lang="es-US" sz="5300" dirty="0" smtClean="0">
                <a:uFillTx/>
              </a:rPr>
              <a:t>riesgo-</a:t>
            </a:r>
            <a:br>
              <a:rPr lang="es-US" sz="5300" dirty="0" smtClean="0">
                <a:uFillTx/>
              </a:rPr>
            </a:br>
            <a:r>
              <a:rPr lang="es-US" sz="5300" dirty="0" err="1" smtClean="0">
                <a:uFillTx/>
              </a:rPr>
              <a:t>protection</a:t>
            </a:r>
            <a:r>
              <a:rPr lang="es-US" sz="5300" dirty="0" smtClean="0">
                <a:uFillTx/>
              </a:rPr>
              <a:t> </a:t>
            </a:r>
            <a:r>
              <a:rPr lang="es-US" sz="5300" dirty="0" err="1" smtClean="0">
                <a:uFillTx/>
              </a:rPr>
              <a:t>against</a:t>
            </a:r>
            <a:r>
              <a:rPr lang="es-US" sz="5300" dirty="0" smtClean="0">
                <a:uFillTx/>
              </a:rPr>
              <a:t> </a:t>
            </a:r>
            <a:r>
              <a:rPr lang="es-US" sz="5300" dirty="0" err="1" smtClean="0">
                <a:uFillTx/>
              </a:rPr>
              <a:t>double</a:t>
            </a:r>
            <a:r>
              <a:rPr lang="es-US" sz="5300" dirty="0" smtClean="0">
                <a:uFillTx/>
              </a:rPr>
              <a:t> </a:t>
            </a:r>
            <a:r>
              <a:rPr lang="es-US" sz="5300" dirty="0" err="1" smtClean="0">
                <a:uFillTx/>
              </a:rPr>
              <a:t>jeopardy</a:t>
            </a:r>
            <a:r>
              <a:rPr lang="es-US" dirty="0">
                <a:uFillTx/>
              </a:rPr>
              <a:t/>
            </a:r>
            <a:br>
              <a:rPr lang="es-US" dirty="0">
                <a:uFillTx/>
              </a:rPr>
            </a:br>
            <a:endParaRPr lang="es-US" dirty="0">
              <a:uFillTx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97" y="522842"/>
            <a:ext cx="3810000" cy="28289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0996" y="58251"/>
            <a:ext cx="3390900" cy="3637247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1" y="5934977"/>
            <a:ext cx="9144000" cy="1752600"/>
          </a:xfrm>
        </p:spPr>
        <p:txBody>
          <a:bodyPr>
            <a:normAutofit fontScale="90000"/>
          </a:bodyPr>
          <a:lstStyle/>
          <a:p>
            <a:r>
              <a:rPr lang="es-US" sz="4900" dirty="0">
                <a:uFillTx/>
              </a:rPr>
              <a:t>Protección contra </a:t>
            </a:r>
            <a:r>
              <a:rPr lang="es-US" sz="4900" dirty="0" smtClean="0">
                <a:uFillTx/>
              </a:rPr>
              <a:t>auto-incriminación-</a:t>
            </a:r>
            <a:br>
              <a:rPr lang="es-US" sz="4900" dirty="0" smtClean="0">
                <a:uFillTx/>
              </a:rPr>
            </a:br>
            <a:r>
              <a:rPr lang="es-US" sz="4900" dirty="0" err="1" smtClean="0">
                <a:uFillTx/>
              </a:rPr>
              <a:t>protection</a:t>
            </a:r>
            <a:r>
              <a:rPr lang="es-US" sz="4900" dirty="0" smtClean="0">
                <a:uFillTx/>
              </a:rPr>
              <a:t> </a:t>
            </a:r>
            <a:r>
              <a:rPr lang="es-US" sz="4900" dirty="0" err="1" smtClean="0">
                <a:uFillTx/>
              </a:rPr>
              <a:t>against</a:t>
            </a:r>
            <a:r>
              <a:rPr lang="es-US" sz="4900" dirty="0" smtClean="0">
                <a:uFillTx/>
              </a:rPr>
              <a:t> </a:t>
            </a:r>
            <a:r>
              <a:rPr lang="es-US" sz="4900" dirty="0" err="1" smtClean="0">
                <a:uFillTx/>
              </a:rPr>
              <a:t>self-incrimination</a:t>
            </a:r>
            <a:r>
              <a:rPr lang="es-US" dirty="0">
                <a:uFillTx/>
              </a:rPr>
              <a:t/>
            </a:r>
            <a:br>
              <a:rPr lang="es-US" dirty="0">
                <a:uFillTx/>
              </a:rPr>
            </a:br>
            <a:endParaRPr lang="es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9424" y="168415"/>
            <a:ext cx="3924300" cy="4114800"/>
          </a:xfrm>
        </p:spPr>
        <p:txBody>
          <a:bodyPr/>
          <a:lstStyle/>
          <a:p>
            <a:r>
              <a:rPr lang="es-US" dirty="0" smtClean="0">
                <a:uFillTx/>
              </a:rPr>
              <a:t>También conocido como el derecho a mantener el silencio, o  </a:t>
            </a:r>
            <a:r>
              <a:rPr lang="es-US" i="1" dirty="0" err="1" smtClean="0">
                <a:uFillTx/>
              </a:rPr>
              <a:t>the</a:t>
            </a:r>
            <a:r>
              <a:rPr lang="es-US" i="1" dirty="0" smtClean="0">
                <a:uFillTx/>
              </a:rPr>
              <a:t> </a:t>
            </a:r>
            <a:r>
              <a:rPr lang="es-US" i="1" dirty="0" err="1" smtClean="0">
                <a:uFillTx/>
              </a:rPr>
              <a:t>right</a:t>
            </a:r>
            <a:r>
              <a:rPr lang="es-US" i="1" dirty="0" smtClean="0">
                <a:uFillTx/>
              </a:rPr>
              <a:t> </a:t>
            </a:r>
            <a:r>
              <a:rPr lang="es-US" i="1" dirty="0" err="1" smtClean="0">
                <a:uFillTx/>
              </a:rPr>
              <a:t>to</a:t>
            </a:r>
            <a:r>
              <a:rPr lang="es-US" i="1" dirty="0" smtClean="0">
                <a:uFillTx/>
              </a:rPr>
              <a:t> </a:t>
            </a:r>
            <a:r>
              <a:rPr lang="es-US" i="1" dirty="0" err="1" smtClean="0">
                <a:uFillTx/>
              </a:rPr>
              <a:t>remain</a:t>
            </a:r>
            <a:r>
              <a:rPr lang="es-US" i="1" dirty="0" smtClean="0">
                <a:uFillTx/>
              </a:rPr>
              <a:t> </a:t>
            </a:r>
            <a:r>
              <a:rPr lang="es-US" i="1" dirty="0" err="1" smtClean="0">
                <a:uFillTx/>
              </a:rPr>
              <a:t>silent</a:t>
            </a:r>
            <a:r>
              <a:rPr lang="es-US" i="1" dirty="0" smtClean="0">
                <a:uFillTx/>
              </a:rPr>
              <a:t>.</a:t>
            </a:r>
          </a:p>
          <a:p>
            <a:r>
              <a:rPr lang="es-US" dirty="0" smtClean="0">
                <a:uFillTx/>
              </a:rPr>
              <a:t>No puedes mantener el silencio si no eres el acusado, su esposo, su sicólogo, o su confesor de la iglesia</a:t>
            </a:r>
            <a:endParaRPr lang="es-US" dirty="0">
              <a:uFillTx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4762500" cy="31718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S" dirty="0">
                <a:uFillTx/>
              </a:rPr>
              <a:t>Protección contra auto-incriminación-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86" y="685800"/>
            <a:ext cx="8168014" cy="3886200"/>
          </a:xfrm>
        </p:spPr>
        <p:txBody>
          <a:bodyPr>
            <a:normAutofit/>
          </a:bodyPr>
          <a:lstStyle/>
          <a:p>
            <a:r>
              <a:rPr lang="es-US" sz="3600" dirty="0" smtClean="0">
                <a:uFillTx/>
              </a:rPr>
              <a:t>Ampararse en la quinta</a:t>
            </a:r>
          </a:p>
          <a:p>
            <a:r>
              <a:rPr lang="es-US" sz="3600" dirty="0" err="1" smtClean="0">
                <a:uFillTx/>
              </a:rPr>
              <a:t>To</a:t>
            </a:r>
            <a:r>
              <a:rPr lang="es-US" sz="3600" dirty="0" smtClean="0">
                <a:uFillTx/>
              </a:rPr>
              <a:t> </a:t>
            </a:r>
            <a:r>
              <a:rPr lang="es-US" sz="3600" dirty="0" err="1" smtClean="0">
                <a:uFillTx/>
              </a:rPr>
              <a:t>plead</a:t>
            </a:r>
            <a:r>
              <a:rPr lang="es-US" sz="3600" dirty="0" smtClean="0">
                <a:uFillTx/>
              </a:rPr>
              <a:t> </a:t>
            </a:r>
            <a:r>
              <a:rPr lang="es-US" sz="3600" dirty="0" err="1" smtClean="0">
                <a:uFillTx/>
              </a:rPr>
              <a:t>the</a:t>
            </a:r>
            <a:r>
              <a:rPr lang="es-US" sz="3600" dirty="0" smtClean="0">
                <a:uFillTx/>
              </a:rPr>
              <a:t> </a:t>
            </a:r>
            <a:r>
              <a:rPr lang="es-US" sz="3600" dirty="0" err="1" smtClean="0">
                <a:uFillTx/>
              </a:rPr>
              <a:t>fifth</a:t>
            </a:r>
            <a:endParaRPr lang="es-US" sz="3600" dirty="0">
              <a:uFillTx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33400"/>
            <a:ext cx="3810000" cy="35814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486400"/>
            <a:ext cx="8763000" cy="1371600"/>
          </a:xfrm>
        </p:spPr>
        <p:txBody>
          <a:bodyPr>
            <a:normAutofit fontScale="90000"/>
          </a:bodyPr>
          <a:lstStyle/>
          <a:p>
            <a:r>
              <a:rPr lang="es-US" dirty="0">
                <a:uFillTx/>
              </a:rPr>
              <a:t>La advertencia de </a:t>
            </a:r>
            <a:r>
              <a:rPr lang="es-US" dirty="0" smtClean="0">
                <a:uFillTx/>
              </a:rPr>
              <a:t>Miranda-</a:t>
            </a:r>
            <a:br>
              <a:rPr lang="es-US" dirty="0" smtClean="0">
                <a:uFillTx/>
              </a:rPr>
            </a:br>
            <a:r>
              <a:rPr lang="es-US" dirty="0" err="1" smtClean="0">
                <a:uFillTx/>
              </a:rPr>
              <a:t>the</a:t>
            </a:r>
            <a:r>
              <a:rPr lang="es-US" dirty="0" smtClean="0">
                <a:uFillTx/>
              </a:rPr>
              <a:t> Miranda </a:t>
            </a:r>
            <a:r>
              <a:rPr lang="es-US" dirty="0" err="1" smtClean="0">
                <a:uFillTx/>
              </a:rPr>
              <a:t>warning</a:t>
            </a:r>
            <a:r>
              <a:rPr lang="es-US" dirty="0">
                <a:uFillTx/>
              </a:rPr>
              <a:t/>
            </a:r>
            <a:br>
              <a:rPr lang="es-US" dirty="0">
                <a:uFillTx/>
              </a:rPr>
            </a:br>
            <a:endParaRPr lang="es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 smtClean="0">
                <a:uFillTx/>
              </a:rPr>
              <a:t>Tiene </a:t>
            </a:r>
            <a:r>
              <a:rPr lang="es-US" dirty="0">
                <a:uFillTx/>
              </a:rPr>
              <a:t>el derecho a guardar silencio. Cualquier cosa que diga puede y será usado en su contra en un tribunal de justicia. Tiene el derecho de hablar con un abogado. Si no puede pagar un abogado, le será asignado uno a costas del </a:t>
            </a:r>
            <a:r>
              <a:rPr lang="es-US" dirty="0" smtClean="0">
                <a:uFillTx/>
              </a:rPr>
              <a:t>Estado.</a:t>
            </a:r>
            <a:endParaRPr lang="es-US" dirty="0">
              <a:uFillTx/>
            </a:endParaRPr>
          </a:p>
          <a:p>
            <a:r>
              <a:rPr lang="en-US" dirty="0">
                <a:uFillTx/>
              </a:rPr>
              <a:t>You have the right to remain silent. Anything you say can and will be used against you in a court of law. You have the right to speak to an attorney. If you cannot afford an attorney, one will be appointed for you. </a:t>
            </a:r>
            <a:endParaRPr lang="es-US" dirty="0">
              <a:uFillTx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>
                <a:uFillTx/>
              </a:rPr>
              <a:t>La primera enmienda</a:t>
            </a:r>
            <a:endParaRPr lang="es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7924800" cy="3886200"/>
          </a:xfrm>
        </p:spPr>
        <p:txBody>
          <a:bodyPr>
            <a:normAutofit/>
          </a:bodyPr>
          <a:lstStyle/>
          <a:p>
            <a:r>
              <a:rPr lang="es-US" sz="3600" dirty="0" smtClean="0">
                <a:uFillTx/>
              </a:rPr>
              <a:t>Libertad de religión</a:t>
            </a:r>
          </a:p>
          <a:p>
            <a:r>
              <a:rPr lang="es-US" sz="3600" dirty="0" smtClean="0">
                <a:uFillTx/>
              </a:rPr>
              <a:t>Libertad de expresión del pensamiento</a:t>
            </a:r>
          </a:p>
          <a:p>
            <a:r>
              <a:rPr lang="es-US" sz="3600" dirty="0" smtClean="0">
                <a:uFillTx/>
              </a:rPr>
              <a:t>Libertad de prensa</a:t>
            </a:r>
          </a:p>
          <a:p>
            <a:r>
              <a:rPr lang="es-US" sz="3600" dirty="0" smtClean="0">
                <a:uFillTx/>
              </a:rPr>
              <a:t>Libertad de petición</a:t>
            </a:r>
          </a:p>
          <a:p>
            <a:r>
              <a:rPr lang="es-US" sz="3600" dirty="0" smtClean="0">
                <a:uFillTx/>
              </a:rPr>
              <a:t>Libertad de asamblea</a:t>
            </a:r>
            <a:endParaRPr lang="es-US" sz="3600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2760" y="110750"/>
            <a:ext cx="5568401" cy="649647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0"/>
            <a:ext cx="9220200" cy="1752600"/>
          </a:xfrm>
        </p:spPr>
        <p:txBody>
          <a:bodyPr>
            <a:normAutofit fontScale="90000"/>
          </a:bodyPr>
          <a:lstStyle/>
          <a:p>
            <a:r>
              <a:rPr lang="es-US" dirty="0">
                <a:uFillTx/>
              </a:rPr>
              <a:t>El derecho a debido </a:t>
            </a:r>
            <a:r>
              <a:rPr lang="es-US" dirty="0" smtClean="0">
                <a:uFillTx/>
              </a:rPr>
              <a:t>proceso- </a:t>
            </a:r>
            <a:r>
              <a:rPr lang="es-US" dirty="0" err="1" smtClean="0">
                <a:uFillTx/>
              </a:rPr>
              <a:t>the</a:t>
            </a:r>
            <a:r>
              <a:rPr lang="es-US" dirty="0" smtClean="0">
                <a:uFillTx/>
              </a:rPr>
              <a:t> </a:t>
            </a:r>
            <a:r>
              <a:rPr lang="es-US" dirty="0" err="1" smtClean="0">
                <a:uFillTx/>
              </a:rPr>
              <a:t>right</a:t>
            </a:r>
            <a:r>
              <a:rPr lang="es-US" dirty="0" smtClean="0">
                <a:uFillTx/>
              </a:rPr>
              <a:t> </a:t>
            </a:r>
            <a:r>
              <a:rPr lang="es-US" dirty="0" err="1" smtClean="0">
                <a:uFillTx/>
              </a:rPr>
              <a:t>to</a:t>
            </a:r>
            <a:r>
              <a:rPr lang="es-US" dirty="0" smtClean="0">
                <a:uFillTx/>
              </a:rPr>
              <a:t> </a:t>
            </a:r>
            <a:r>
              <a:rPr lang="es-US" dirty="0" err="1" smtClean="0">
                <a:uFillTx/>
              </a:rPr>
              <a:t>due</a:t>
            </a:r>
            <a:r>
              <a:rPr lang="es-US" dirty="0" smtClean="0">
                <a:uFillTx/>
              </a:rPr>
              <a:t> </a:t>
            </a:r>
            <a:r>
              <a:rPr lang="es-US" dirty="0" err="1" smtClean="0">
                <a:uFillTx/>
              </a:rPr>
              <a:t>process</a:t>
            </a:r>
            <a:r>
              <a:rPr lang="es-US" dirty="0">
                <a:uFillTx/>
              </a:rPr>
              <a:t/>
            </a:r>
            <a:br>
              <a:rPr lang="es-US" dirty="0">
                <a:uFillTx/>
              </a:rPr>
            </a:br>
            <a:endParaRPr lang="es-US" dirty="0">
              <a:uFillTx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828800"/>
            <a:ext cx="4153343" cy="28575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9200" y="228600"/>
            <a:ext cx="2844800" cy="21336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52" y="1964150"/>
            <a:ext cx="3480148" cy="232009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5091" y="196924"/>
            <a:ext cx="2294773" cy="28956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6781800" cy="4191000"/>
          </a:xfrm>
        </p:spPr>
        <p:txBody>
          <a:bodyPr>
            <a:normAutofit fontScale="90000"/>
          </a:bodyPr>
          <a:lstStyle/>
          <a:p>
            <a:r>
              <a:rPr lang="es-US" dirty="0">
                <a:uFillTx/>
              </a:rPr>
              <a:t>«Más </a:t>
            </a:r>
            <a:r>
              <a:rPr lang="es-US" dirty="0" err="1">
                <a:uFillTx/>
              </a:rPr>
              <a:t>alla</a:t>
            </a:r>
            <a:r>
              <a:rPr lang="es-US" dirty="0">
                <a:uFillTx/>
              </a:rPr>
              <a:t> de una duda razonable»</a:t>
            </a:r>
            <a:br>
              <a:rPr lang="es-US" dirty="0">
                <a:uFillTx/>
              </a:rPr>
            </a:br>
            <a:r>
              <a:rPr lang="es-US" dirty="0" err="1">
                <a:uFillTx/>
              </a:rPr>
              <a:t>Beyond</a:t>
            </a:r>
            <a:r>
              <a:rPr lang="es-US" dirty="0">
                <a:uFillTx/>
              </a:rPr>
              <a:t> a </a:t>
            </a:r>
            <a:r>
              <a:rPr lang="es-US" dirty="0" err="1">
                <a:uFillTx/>
              </a:rPr>
              <a:t>reasonable</a:t>
            </a:r>
            <a:r>
              <a:rPr lang="es-US" dirty="0">
                <a:uFillTx/>
              </a:rPr>
              <a:t> </a:t>
            </a:r>
            <a:r>
              <a:rPr lang="es-US" dirty="0" err="1">
                <a:uFillTx/>
              </a:rPr>
              <a:t>doubt</a:t>
            </a:r>
            <a:r>
              <a:rPr lang="es-US" dirty="0">
                <a:uFillTx/>
              </a:rPr>
              <a:t/>
            </a:r>
            <a:br>
              <a:rPr lang="es-US" dirty="0">
                <a:uFillTx/>
              </a:rPr>
            </a:br>
            <a:endParaRPr lang="es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US" dirty="0">
                <a:uFillTx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662095"/>
            <a:ext cx="5684837" cy="319590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66" y="5828860"/>
            <a:ext cx="8898699" cy="1219200"/>
          </a:xfrm>
        </p:spPr>
        <p:txBody>
          <a:bodyPr>
            <a:normAutofit fontScale="90000"/>
          </a:bodyPr>
          <a:lstStyle/>
          <a:p>
            <a:r>
              <a:rPr lang="es-US" dirty="0">
                <a:uFillTx/>
              </a:rPr>
              <a:t>Justa </a:t>
            </a:r>
            <a:r>
              <a:rPr lang="es-US" dirty="0" smtClean="0">
                <a:uFillTx/>
              </a:rPr>
              <a:t>indemnización-</a:t>
            </a:r>
            <a:br>
              <a:rPr lang="es-US" dirty="0" smtClean="0">
                <a:uFillTx/>
              </a:rPr>
            </a:br>
            <a:r>
              <a:rPr lang="es-US" dirty="0" err="1" smtClean="0">
                <a:uFillTx/>
              </a:rPr>
              <a:t>Just</a:t>
            </a:r>
            <a:r>
              <a:rPr lang="es-US" dirty="0" smtClean="0">
                <a:uFillTx/>
              </a:rPr>
              <a:t> </a:t>
            </a:r>
            <a:r>
              <a:rPr lang="es-US" dirty="0" err="1" smtClean="0">
                <a:uFillTx/>
              </a:rPr>
              <a:t>compensation</a:t>
            </a:r>
            <a:r>
              <a:rPr lang="es-US" dirty="0">
                <a:uFillTx/>
              </a:rPr>
              <a:t/>
            </a:r>
            <a:br>
              <a:rPr lang="es-US" dirty="0">
                <a:uFillTx/>
              </a:rPr>
            </a:br>
            <a:endParaRPr lang="es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 dirty="0">
              <a:uFillTx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685800"/>
            <a:ext cx="3564699" cy="39903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7115"/>
            <a:ext cx="5286130" cy="362628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>
                <a:uFillTx/>
              </a:rPr>
              <a:t>Sexta enmienda</a:t>
            </a:r>
            <a:endParaRPr lang="es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sz="2800" dirty="0" smtClean="0">
                <a:uFillTx/>
                <a:latin typeface="Times New Roman" charset="0"/>
              </a:rPr>
              <a:t>El derecho de ser juzgado rápidamente y en público por un jurado imparcial</a:t>
            </a:r>
          </a:p>
          <a:p>
            <a:r>
              <a:rPr lang="es-US" sz="2800" dirty="0">
                <a:uFillTx/>
                <a:latin typeface="Times New Roman" charset="0"/>
              </a:rPr>
              <a:t>E</a:t>
            </a:r>
            <a:r>
              <a:rPr lang="es-US" sz="2800" dirty="0" smtClean="0">
                <a:uFillTx/>
                <a:latin typeface="Times New Roman" charset="0"/>
              </a:rPr>
              <a:t>l derecho de ser informado del cargo, el tiempo y lugar del supuesto crimen</a:t>
            </a:r>
          </a:p>
          <a:p>
            <a:r>
              <a:rPr lang="es-US" sz="2800" dirty="0" smtClean="0">
                <a:uFillTx/>
                <a:latin typeface="Times New Roman" charset="0"/>
              </a:rPr>
              <a:t>El derecho de escuchar y preguntar a los testigos</a:t>
            </a:r>
          </a:p>
          <a:p>
            <a:r>
              <a:rPr lang="es-US" sz="2800" dirty="0" smtClean="0">
                <a:uFillTx/>
                <a:latin typeface="Times New Roman" charset="0"/>
              </a:rPr>
              <a:t>El derecho de tener un abogado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9144000" cy="2133600"/>
          </a:xfrm>
        </p:spPr>
        <p:txBody>
          <a:bodyPr anchor="b">
            <a:normAutofit/>
          </a:bodyPr>
          <a:lstStyle/>
          <a:p>
            <a:pPr algn="ctr"/>
            <a:r>
              <a:rPr lang="es-US" sz="4000" dirty="0">
                <a:uFillTx/>
              </a:rPr>
              <a:t>El derecho de ser juzgado </a:t>
            </a:r>
            <a:r>
              <a:rPr lang="es-US" sz="4000" dirty="0" smtClean="0">
                <a:uFillTx/>
              </a:rPr>
              <a:t>rápidamente-</a:t>
            </a:r>
            <a:br>
              <a:rPr lang="es-US" sz="4000" dirty="0" smtClean="0">
                <a:uFillTx/>
              </a:rPr>
            </a:br>
            <a:r>
              <a:rPr lang="es-US" sz="4000" dirty="0" smtClean="0">
                <a:uFillTx/>
              </a:rPr>
              <a:t>a </a:t>
            </a:r>
            <a:r>
              <a:rPr lang="es-US" sz="4000" dirty="0" err="1" smtClean="0">
                <a:uFillTx/>
              </a:rPr>
              <a:t>speedy</a:t>
            </a:r>
            <a:r>
              <a:rPr lang="es-US" sz="4000" dirty="0" smtClean="0">
                <a:uFillTx/>
              </a:rPr>
              <a:t> trial</a:t>
            </a:r>
            <a:endParaRPr lang="es-US" sz="4800" dirty="0">
              <a:uFillTx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3929" y="553110"/>
            <a:ext cx="6069904" cy="404255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00600"/>
            <a:ext cx="9144000" cy="1905000"/>
          </a:xfrm>
        </p:spPr>
        <p:txBody>
          <a:bodyPr>
            <a:noAutofit/>
          </a:bodyPr>
          <a:lstStyle/>
          <a:p>
            <a:r>
              <a:rPr lang="es-US" sz="3600" dirty="0">
                <a:uFillTx/>
              </a:rPr>
              <a:t>El derecho de ser juzgado rápidamente </a:t>
            </a:r>
            <a:r>
              <a:rPr lang="es-US" sz="3600" dirty="0" smtClean="0">
                <a:uFillTx/>
              </a:rPr>
              <a:t/>
            </a:r>
            <a:br>
              <a:rPr lang="es-US" sz="3600" dirty="0" smtClean="0">
                <a:uFillTx/>
              </a:rPr>
            </a:br>
            <a:r>
              <a:rPr lang="es-US" sz="3600" dirty="0" smtClean="0">
                <a:uFillTx/>
              </a:rPr>
              <a:t>y </a:t>
            </a:r>
            <a:r>
              <a:rPr lang="es-US" sz="3600" dirty="0">
                <a:uFillTx/>
              </a:rPr>
              <a:t>en </a:t>
            </a:r>
            <a:r>
              <a:rPr lang="es-US" sz="3600" dirty="0" smtClean="0">
                <a:uFillTx/>
              </a:rPr>
              <a:t>público-</a:t>
            </a:r>
            <a:br>
              <a:rPr lang="es-US" sz="3600" dirty="0" smtClean="0">
                <a:uFillTx/>
              </a:rPr>
            </a:br>
            <a:r>
              <a:rPr lang="es-US" sz="3600" dirty="0" smtClean="0">
                <a:uFillTx/>
              </a:rPr>
              <a:t>a </a:t>
            </a:r>
            <a:r>
              <a:rPr lang="es-US" sz="3600" dirty="0" err="1" smtClean="0">
                <a:uFillTx/>
              </a:rPr>
              <a:t>speedy</a:t>
            </a:r>
            <a:r>
              <a:rPr lang="es-US" sz="3600" dirty="0" smtClean="0">
                <a:uFillTx/>
              </a:rPr>
              <a:t> and </a:t>
            </a:r>
            <a:r>
              <a:rPr lang="es-US" sz="3600" dirty="0" err="1" smtClean="0">
                <a:uFillTx/>
              </a:rPr>
              <a:t>public</a:t>
            </a:r>
            <a:r>
              <a:rPr lang="es-US" sz="3600" dirty="0" smtClean="0">
                <a:uFillTx/>
              </a:rPr>
              <a:t> trial</a:t>
            </a:r>
            <a:r>
              <a:rPr lang="es-US" sz="4400" dirty="0">
                <a:uFillTx/>
              </a:rPr>
              <a:t/>
            </a:r>
            <a:br>
              <a:rPr lang="es-US" sz="4400" dirty="0">
                <a:uFillTx/>
              </a:rPr>
            </a:br>
            <a:endParaRPr lang="es-US" sz="4400" dirty="0">
              <a:uFillTx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0645" y="457200"/>
            <a:ext cx="5429250" cy="36195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48" y="5564536"/>
            <a:ext cx="9144000" cy="2133600"/>
          </a:xfrm>
        </p:spPr>
        <p:txBody>
          <a:bodyPr>
            <a:normAutofit fontScale="90000"/>
          </a:bodyPr>
          <a:lstStyle/>
          <a:p>
            <a:r>
              <a:rPr lang="es-US" sz="4900" dirty="0">
                <a:uFillTx/>
              </a:rPr>
              <a:t>El derecho de ser juzgado rápidamente y en público por un jurado </a:t>
            </a:r>
            <a:r>
              <a:rPr lang="es-US" sz="4900" dirty="0" smtClean="0">
                <a:uFillTx/>
              </a:rPr>
              <a:t>imparcial-</a:t>
            </a:r>
            <a:br>
              <a:rPr lang="es-US" sz="4900" dirty="0" smtClean="0">
                <a:uFillTx/>
              </a:rPr>
            </a:br>
            <a:r>
              <a:rPr lang="es-US" sz="4900" dirty="0" smtClean="0">
                <a:uFillTx/>
              </a:rPr>
              <a:t>a </a:t>
            </a:r>
            <a:r>
              <a:rPr lang="es-US" sz="4900" dirty="0" err="1" smtClean="0">
                <a:uFillTx/>
              </a:rPr>
              <a:t>speedy</a:t>
            </a:r>
            <a:r>
              <a:rPr lang="es-US" sz="4900" dirty="0" smtClean="0">
                <a:uFillTx/>
              </a:rPr>
              <a:t> and </a:t>
            </a:r>
            <a:r>
              <a:rPr lang="es-US" sz="4900" dirty="0" err="1" smtClean="0">
                <a:uFillTx/>
              </a:rPr>
              <a:t>public</a:t>
            </a:r>
            <a:r>
              <a:rPr lang="es-US" sz="4900" dirty="0" smtClean="0">
                <a:uFillTx/>
              </a:rPr>
              <a:t> trial </a:t>
            </a:r>
            <a:r>
              <a:rPr lang="es-US" sz="4900" dirty="0" err="1" smtClean="0">
                <a:uFillTx/>
              </a:rPr>
              <a:t>by</a:t>
            </a:r>
            <a:r>
              <a:rPr lang="es-US" sz="4900" dirty="0" smtClean="0">
                <a:uFillTx/>
              </a:rPr>
              <a:t> </a:t>
            </a:r>
            <a:r>
              <a:rPr lang="es-US" sz="4900" dirty="0" err="1" smtClean="0">
                <a:uFillTx/>
              </a:rPr>
              <a:t>jury</a:t>
            </a:r>
            <a:r>
              <a:rPr lang="es-US" dirty="0">
                <a:uFillTx/>
              </a:rPr>
              <a:t/>
            </a:r>
            <a:br>
              <a:rPr lang="es-US" dirty="0">
                <a:uFillTx/>
              </a:rPr>
            </a:br>
            <a:endParaRPr lang="es-US" dirty="0">
              <a:uFillTx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900" y="457200"/>
            <a:ext cx="5334000" cy="32004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53000"/>
            <a:ext cx="9144000" cy="1905000"/>
          </a:xfrm>
        </p:spPr>
        <p:txBody>
          <a:bodyPr>
            <a:noAutofit/>
          </a:bodyPr>
          <a:lstStyle/>
          <a:p>
            <a:r>
              <a:rPr lang="es-US" sz="3600" dirty="0">
                <a:uFillTx/>
              </a:rPr>
              <a:t>El derecho de ser informado del cargo, el tiempo y lugar del supuesto </a:t>
            </a:r>
            <a:r>
              <a:rPr lang="es-US" sz="3600" dirty="0" smtClean="0">
                <a:uFillTx/>
              </a:rPr>
              <a:t>crimen-</a:t>
            </a:r>
            <a:br>
              <a:rPr lang="es-US" sz="3600" dirty="0" smtClean="0">
                <a:uFillTx/>
              </a:rPr>
            </a:br>
            <a:r>
              <a:rPr lang="es-US" sz="3600" dirty="0" err="1" smtClean="0">
                <a:uFillTx/>
              </a:rPr>
              <a:t>the</a:t>
            </a:r>
            <a:r>
              <a:rPr lang="es-US" sz="3600" dirty="0" smtClean="0">
                <a:uFillTx/>
              </a:rPr>
              <a:t> </a:t>
            </a:r>
            <a:r>
              <a:rPr lang="es-US" sz="3600" dirty="0" err="1" smtClean="0">
                <a:uFillTx/>
              </a:rPr>
              <a:t>right</a:t>
            </a:r>
            <a:r>
              <a:rPr lang="es-US" sz="3600" dirty="0" smtClean="0">
                <a:uFillTx/>
              </a:rPr>
              <a:t> </a:t>
            </a:r>
            <a:r>
              <a:rPr lang="es-US" sz="3600" dirty="0" err="1" smtClean="0">
                <a:uFillTx/>
              </a:rPr>
              <a:t>to</a:t>
            </a:r>
            <a:r>
              <a:rPr lang="es-US" sz="3600" dirty="0" smtClean="0">
                <a:uFillTx/>
              </a:rPr>
              <a:t> </a:t>
            </a:r>
            <a:r>
              <a:rPr lang="es-US" sz="3600" dirty="0" err="1" smtClean="0">
                <a:uFillTx/>
              </a:rPr>
              <a:t>know</a:t>
            </a:r>
            <a:r>
              <a:rPr lang="es-US" sz="3600" dirty="0" smtClean="0">
                <a:uFillTx/>
              </a:rPr>
              <a:t> </a:t>
            </a:r>
            <a:r>
              <a:rPr lang="es-US" sz="3600" dirty="0" err="1" smtClean="0">
                <a:uFillTx/>
              </a:rPr>
              <a:t>the</a:t>
            </a:r>
            <a:r>
              <a:rPr lang="es-US" sz="3600" dirty="0" smtClean="0">
                <a:uFillTx/>
              </a:rPr>
              <a:t> </a:t>
            </a:r>
            <a:r>
              <a:rPr lang="es-US" sz="3600" dirty="0" err="1" smtClean="0">
                <a:uFillTx/>
              </a:rPr>
              <a:t>charges</a:t>
            </a:r>
            <a:r>
              <a:rPr lang="es-US" sz="3600" dirty="0" smtClean="0">
                <a:uFillTx/>
              </a:rPr>
              <a:t> and </a:t>
            </a:r>
            <a:r>
              <a:rPr lang="es-US" sz="3600" dirty="0" err="1" smtClean="0">
                <a:uFillTx/>
              </a:rPr>
              <a:t>the</a:t>
            </a:r>
            <a:r>
              <a:rPr lang="es-US" sz="3600" dirty="0" smtClean="0">
                <a:uFillTx/>
              </a:rPr>
              <a:t> time and place of </a:t>
            </a:r>
            <a:r>
              <a:rPr lang="es-US" sz="3600" dirty="0" err="1" smtClean="0">
                <a:uFillTx/>
              </a:rPr>
              <a:t>the</a:t>
            </a:r>
            <a:r>
              <a:rPr lang="es-US" sz="3600" dirty="0" smtClean="0">
                <a:uFillTx/>
              </a:rPr>
              <a:t> </a:t>
            </a:r>
            <a:r>
              <a:rPr lang="es-US" sz="3600" dirty="0" err="1" smtClean="0">
                <a:uFillTx/>
              </a:rPr>
              <a:t>crime</a:t>
            </a:r>
            <a:r>
              <a:rPr lang="es-US" sz="4000" dirty="0">
                <a:uFillTx/>
              </a:rPr>
              <a:t/>
            </a:r>
            <a:br>
              <a:rPr lang="es-US" sz="4000" dirty="0">
                <a:uFillTx/>
              </a:rPr>
            </a:br>
            <a:endParaRPr lang="es-US" sz="4000" dirty="0">
              <a:uFillTx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3810000" cy="33909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05400"/>
            <a:ext cx="9144000" cy="2514600"/>
          </a:xfrm>
        </p:spPr>
        <p:txBody>
          <a:bodyPr>
            <a:normAutofit fontScale="90000"/>
          </a:bodyPr>
          <a:lstStyle/>
          <a:p>
            <a:r>
              <a:rPr lang="es-US" sz="4900" dirty="0">
                <a:uFillTx/>
              </a:rPr>
              <a:t>El derecho de escuchar y preguntar a los </a:t>
            </a:r>
            <a:r>
              <a:rPr lang="es-US" sz="4900" dirty="0" smtClean="0">
                <a:uFillTx/>
              </a:rPr>
              <a:t>testigos-</a:t>
            </a:r>
            <a:br>
              <a:rPr lang="es-US" sz="4900" dirty="0" smtClean="0">
                <a:uFillTx/>
              </a:rPr>
            </a:br>
            <a:r>
              <a:rPr lang="es-US" sz="4900" dirty="0" err="1" smtClean="0">
                <a:uFillTx/>
              </a:rPr>
              <a:t>the</a:t>
            </a:r>
            <a:r>
              <a:rPr lang="es-US" sz="4900" dirty="0" smtClean="0">
                <a:uFillTx/>
              </a:rPr>
              <a:t> </a:t>
            </a:r>
            <a:r>
              <a:rPr lang="es-US" sz="4900" dirty="0" err="1" smtClean="0">
                <a:uFillTx/>
              </a:rPr>
              <a:t>right</a:t>
            </a:r>
            <a:r>
              <a:rPr lang="es-US" sz="4900" dirty="0" smtClean="0">
                <a:uFillTx/>
              </a:rPr>
              <a:t> </a:t>
            </a:r>
            <a:r>
              <a:rPr lang="es-US" sz="4900" dirty="0" err="1" smtClean="0">
                <a:uFillTx/>
              </a:rPr>
              <a:t>to</a:t>
            </a:r>
            <a:r>
              <a:rPr lang="es-US" sz="4900" dirty="0" smtClean="0">
                <a:uFillTx/>
              </a:rPr>
              <a:t> </a:t>
            </a:r>
            <a:r>
              <a:rPr lang="es-US" sz="4900" dirty="0" err="1" smtClean="0">
                <a:uFillTx/>
              </a:rPr>
              <a:t>hear</a:t>
            </a:r>
            <a:r>
              <a:rPr lang="es-US" sz="4900" dirty="0" smtClean="0">
                <a:uFillTx/>
              </a:rPr>
              <a:t> and </a:t>
            </a:r>
            <a:r>
              <a:rPr lang="es-US" sz="4900" dirty="0" err="1" smtClean="0">
                <a:uFillTx/>
              </a:rPr>
              <a:t>to</a:t>
            </a:r>
            <a:r>
              <a:rPr lang="es-US" sz="4900" dirty="0" smtClean="0">
                <a:uFillTx/>
              </a:rPr>
              <a:t> </a:t>
            </a:r>
            <a:r>
              <a:rPr lang="es-US" sz="4900" dirty="0" err="1" smtClean="0">
                <a:uFillTx/>
              </a:rPr>
              <a:t>question</a:t>
            </a:r>
            <a:r>
              <a:rPr lang="es-US" sz="4900" dirty="0" smtClean="0">
                <a:uFillTx/>
              </a:rPr>
              <a:t> </a:t>
            </a:r>
            <a:r>
              <a:rPr lang="es-US" sz="4900" dirty="0" err="1" smtClean="0">
                <a:uFillTx/>
              </a:rPr>
              <a:t>witnesses</a:t>
            </a:r>
            <a:r>
              <a:rPr lang="es-US" dirty="0">
                <a:uFillTx/>
              </a:rPr>
              <a:t/>
            </a:r>
            <a:br>
              <a:rPr lang="es-US" dirty="0">
                <a:uFillTx/>
              </a:rPr>
            </a:br>
            <a:endParaRPr lang="es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US" dirty="0" smtClean="0">
                <a:uFillTx/>
              </a:rPr>
              <a:t>   </a:t>
            </a:r>
            <a:endParaRPr lang="es-US" dirty="0">
              <a:uFillTx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682538"/>
            <a:ext cx="3352800" cy="323831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204" y="4540324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s-US" dirty="0">
                <a:uFillTx/>
              </a:rPr>
              <a:t>Libertad de religión</a:t>
            </a:r>
            <a:br>
              <a:rPr lang="es-US" dirty="0">
                <a:uFillTx/>
              </a:rPr>
            </a:br>
            <a:r>
              <a:rPr lang="es-US" dirty="0" err="1" smtClean="0">
                <a:uFillTx/>
              </a:rPr>
              <a:t>Freedom</a:t>
            </a:r>
            <a:r>
              <a:rPr lang="es-US" dirty="0" smtClean="0">
                <a:uFillTx/>
              </a:rPr>
              <a:t> of </a:t>
            </a:r>
            <a:r>
              <a:rPr lang="es-US" smtClean="0">
                <a:uFillTx/>
              </a:rPr>
              <a:t>religion</a:t>
            </a:r>
            <a:endParaRPr lang="es-US" dirty="0"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3086100" cy="33147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32509"/>
            <a:ext cx="4013747" cy="300643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9250" y="3505200"/>
            <a:ext cx="2444750" cy="33528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400"/>
            <a:ext cx="9067800" cy="1371600"/>
          </a:xfrm>
        </p:spPr>
        <p:txBody>
          <a:bodyPr>
            <a:normAutofit fontScale="90000"/>
          </a:bodyPr>
          <a:lstStyle/>
          <a:p>
            <a:r>
              <a:rPr lang="es-US" dirty="0">
                <a:uFillTx/>
              </a:rPr>
              <a:t>El derecho de tener un </a:t>
            </a:r>
            <a:r>
              <a:rPr lang="es-US" dirty="0" smtClean="0">
                <a:uFillTx/>
              </a:rPr>
              <a:t>abogado-</a:t>
            </a:r>
            <a:br>
              <a:rPr lang="es-US" dirty="0" smtClean="0">
                <a:uFillTx/>
              </a:rPr>
            </a:br>
            <a:r>
              <a:rPr lang="es-US" dirty="0" err="1" smtClean="0">
                <a:uFillTx/>
              </a:rPr>
              <a:t>the</a:t>
            </a:r>
            <a:r>
              <a:rPr lang="es-US" dirty="0" smtClean="0">
                <a:uFillTx/>
              </a:rPr>
              <a:t> </a:t>
            </a:r>
            <a:r>
              <a:rPr lang="es-US" dirty="0" err="1" smtClean="0">
                <a:uFillTx/>
              </a:rPr>
              <a:t>right</a:t>
            </a:r>
            <a:r>
              <a:rPr lang="es-US" dirty="0" smtClean="0">
                <a:uFillTx/>
              </a:rPr>
              <a:t> </a:t>
            </a:r>
            <a:r>
              <a:rPr lang="es-US" dirty="0" err="1" smtClean="0">
                <a:uFillTx/>
              </a:rPr>
              <a:t>to</a:t>
            </a:r>
            <a:r>
              <a:rPr lang="es-US" dirty="0" smtClean="0">
                <a:uFillTx/>
              </a:rPr>
              <a:t> </a:t>
            </a:r>
            <a:r>
              <a:rPr lang="es-US" dirty="0" err="1" smtClean="0">
                <a:uFillTx/>
              </a:rPr>
              <a:t>an</a:t>
            </a:r>
            <a:r>
              <a:rPr lang="es-US" dirty="0" smtClean="0">
                <a:uFillTx/>
              </a:rPr>
              <a:t> </a:t>
            </a:r>
            <a:r>
              <a:rPr lang="es-US" dirty="0" err="1" smtClean="0">
                <a:uFillTx/>
              </a:rPr>
              <a:t>attorney</a:t>
            </a:r>
            <a:r>
              <a:rPr lang="es-US" dirty="0">
                <a:uFillTx/>
              </a:rPr>
              <a:t/>
            </a:r>
            <a:br>
              <a:rPr lang="es-US" dirty="0">
                <a:uFillTx/>
              </a:rPr>
            </a:br>
            <a:endParaRPr lang="es-US" dirty="0">
              <a:uFillTx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3200400" cy="321320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507580"/>
            <a:ext cx="3810000" cy="254317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>
                <a:uFillTx/>
              </a:rPr>
              <a:t>Séptima enmienda</a:t>
            </a:r>
            <a:endParaRPr lang="es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sz="2800" dirty="0" smtClean="0">
                <a:uFillTx/>
                <a:latin typeface="Times New Roman" charset="0"/>
              </a:rPr>
              <a:t>El derecho a un juicio civil con jurado</a:t>
            </a:r>
          </a:p>
          <a:p>
            <a:r>
              <a:rPr lang="es-US" sz="2800" dirty="0" smtClean="0">
                <a:uFillTx/>
                <a:latin typeface="Times New Roman" charset="0"/>
              </a:rPr>
              <a:t>Protección contra la invalidación de una decisión del jurado por un juez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336038"/>
            <a:ext cx="3333750" cy="2219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12" y="5852793"/>
            <a:ext cx="9144000" cy="1828800"/>
          </a:xfrm>
        </p:spPr>
        <p:txBody>
          <a:bodyPr>
            <a:normAutofit fontScale="90000"/>
          </a:bodyPr>
          <a:lstStyle/>
          <a:p>
            <a:r>
              <a:rPr lang="es-US" sz="4900" dirty="0">
                <a:uFillTx/>
              </a:rPr>
              <a:t>El derecho a un juicio civil con </a:t>
            </a:r>
            <a:r>
              <a:rPr lang="es-US" sz="4900" dirty="0" smtClean="0">
                <a:uFillTx/>
              </a:rPr>
              <a:t>jurado-</a:t>
            </a:r>
            <a:br>
              <a:rPr lang="es-US" sz="4900" dirty="0" smtClean="0">
                <a:uFillTx/>
              </a:rPr>
            </a:br>
            <a:r>
              <a:rPr lang="es-US" sz="4900" dirty="0" err="1" smtClean="0">
                <a:uFillTx/>
              </a:rPr>
              <a:t>right</a:t>
            </a:r>
            <a:r>
              <a:rPr lang="es-US" sz="4900" dirty="0" smtClean="0">
                <a:uFillTx/>
              </a:rPr>
              <a:t> </a:t>
            </a:r>
            <a:r>
              <a:rPr lang="es-US" sz="4900" dirty="0" err="1" smtClean="0">
                <a:uFillTx/>
              </a:rPr>
              <a:t>to</a:t>
            </a:r>
            <a:r>
              <a:rPr lang="es-US" sz="4900" dirty="0" smtClean="0">
                <a:uFillTx/>
              </a:rPr>
              <a:t> a civil trial </a:t>
            </a:r>
            <a:r>
              <a:rPr lang="es-US" sz="4900" dirty="0" err="1" smtClean="0">
                <a:uFillTx/>
              </a:rPr>
              <a:t>by</a:t>
            </a:r>
            <a:r>
              <a:rPr lang="es-US" sz="4900" dirty="0" smtClean="0">
                <a:uFillTx/>
              </a:rPr>
              <a:t> </a:t>
            </a:r>
            <a:r>
              <a:rPr lang="es-US" sz="4900" dirty="0" err="1" smtClean="0">
                <a:uFillTx/>
              </a:rPr>
              <a:t>jury</a:t>
            </a:r>
            <a:r>
              <a:rPr lang="es-US" dirty="0">
                <a:uFillTx/>
              </a:rPr>
              <a:t/>
            </a:r>
            <a:br>
              <a:rPr lang="es-US" dirty="0">
                <a:uFillTx/>
              </a:rPr>
            </a:br>
            <a:endParaRPr lang="es-US" dirty="0">
              <a:uFillTx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04" y="588201"/>
            <a:ext cx="2857500" cy="28575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7604" y="457200"/>
            <a:ext cx="3333750" cy="250507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1" y="5956974"/>
            <a:ext cx="9144000" cy="1676400"/>
          </a:xfrm>
        </p:spPr>
        <p:txBody>
          <a:bodyPr>
            <a:normAutofit fontScale="90000"/>
          </a:bodyPr>
          <a:lstStyle/>
          <a:p>
            <a:r>
              <a:rPr lang="es-US" sz="4000" dirty="0">
                <a:uFillTx/>
              </a:rPr>
              <a:t>Protección contra la invalidación de una decisión del jurado por un </a:t>
            </a:r>
            <a:r>
              <a:rPr lang="es-US" sz="4000" dirty="0" smtClean="0">
                <a:uFillTx/>
              </a:rPr>
              <a:t>juez- </a:t>
            </a:r>
            <a:br>
              <a:rPr lang="es-US" sz="4000" dirty="0" smtClean="0">
                <a:uFillTx/>
              </a:rPr>
            </a:br>
            <a:r>
              <a:rPr lang="es-US" sz="4000" dirty="0" err="1" smtClean="0">
                <a:uFillTx/>
              </a:rPr>
              <a:t>protection</a:t>
            </a:r>
            <a:r>
              <a:rPr lang="es-US" sz="4000" dirty="0" smtClean="0">
                <a:uFillTx/>
              </a:rPr>
              <a:t> </a:t>
            </a:r>
            <a:r>
              <a:rPr lang="es-US" sz="4000" dirty="0" err="1" smtClean="0">
                <a:uFillTx/>
              </a:rPr>
              <a:t>against</a:t>
            </a:r>
            <a:r>
              <a:rPr lang="es-US" sz="4000" dirty="0" smtClean="0">
                <a:uFillTx/>
              </a:rPr>
              <a:t> a </a:t>
            </a:r>
            <a:r>
              <a:rPr lang="es-US" sz="4000" dirty="0" err="1" smtClean="0">
                <a:uFillTx/>
              </a:rPr>
              <a:t>judge</a:t>
            </a:r>
            <a:r>
              <a:rPr lang="es-US" sz="4000" dirty="0" smtClean="0">
                <a:uFillTx/>
              </a:rPr>
              <a:t> </a:t>
            </a:r>
            <a:r>
              <a:rPr lang="es-US" sz="4000" dirty="0" err="1" smtClean="0">
                <a:uFillTx/>
              </a:rPr>
              <a:t>overturning</a:t>
            </a:r>
            <a:r>
              <a:rPr lang="es-US" sz="4000" dirty="0" smtClean="0">
                <a:uFillTx/>
              </a:rPr>
              <a:t> a </a:t>
            </a:r>
            <a:r>
              <a:rPr lang="es-US" sz="4000" dirty="0" err="1" smtClean="0">
                <a:uFillTx/>
              </a:rPr>
              <a:t>jury’s</a:t>
            </a:r>
            <a:r>
              <a:rPr lang="es-US" sz="4000" dirty="0" smtClean="0">
                <a:uFillTx/>
              </a:rPr>
              <a:t> </a:t>
            </a:r>
            <a:r>
              <a:rPr lang="es-US" sz="4000" dirty="0" err="1" smtClean="0">
                <a:uFillTx/>
              </a:rPr>
              <a:t>decision</a:t>
            </a:r>
            <a:r>
              <a:rPr lang="es-US" dirty="0">
                <a:uFillTx/>
              </a:rPr>
              <a:t/>
            </a:r>
            <a:br>
              <a:rPr lang="es-US" dirty="0">
                <a:uFillTx/>
              </a:rPr>
            </a:br>
            <a:endParaRPr lang="es-US" dirty="0">
              <a:uFillTx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952" y="457200"/>
            <a:ext cx="2796048" cy="32004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066800"/>
            <a:ext cx="3714750" cy="27146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118" y="4951594"/>
            <a:ext cx="8836032" cy="1191386"/>
          </a:xfrm>
        </p:spPr>
        <p:txBody>
          <a:bodyPr>
            <a:normAutofit/>
          </a:bodyPr>
          <a:lstStyle/>
          <a:p>
            <a:r>
              <a:rPr lang="es-US" sz="4400" dirty="0" smtClean="0">
                <a:uFillTx/>
              </a:rPr>
              <a:t>6ª enmienda vs. 7ª enmienda</a:t>
            </a:r>
            <a:endParaRPr lang="es-US" sz="4400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76" y="263445"/>
            <a:ext cx="8915400" cy="4648200"/>
          </a:xfrm>
        </p:spPr>
        <p:txBody>
          <a:bodyPr>
            <a:normAutofit/>
          </a:bodyPr>
          <a:lstStyle/>
          <a:p>
            <a:r>
              <a:rPr lang="es-US" u="sng" dirty="0" smtClean="0">
                <a:uFillTx/>
              </a:rPr>
              <a:t>6ª enmienda:  juicios criminales </a:t>
            </a:r>
            <a:r>
              <a:rPr lang="es-US" dirty="0" smtClean="0">
                <a:uFillTx/>
              </a:rPr>
              <a:t>(pueden resultar en castigo)</a:t>
            </a:r>
          </a:p>
          <a:p>
            <a:pPr lvl="1"/>
            <a:r>
              <a:rPr lang="es-US" dirty="0" smtClean="0">
                <a:uFillTx/>
              </a:rPr>
              <a:t>El estado de </a:t>
            </a:r>
            <a:r>
              <a:rPr lang="es-US" dirty="0" err="1" smtClean="0">
                <a:uFillTx/>
              </a:rPr>
              <a:t>Oregon</a:t>
            </a:r>
            <a:r>
              <a:rPr lang="es-US" dirty="0" smtClean="0">
                <a:uFillTx/>
              </a:rPr>
              <a:t> contra John </a:t>
            </a:r>
            <a:r>
              <a:rPr lang="es-US" dirty="0" err="1" smtClean="0">
                <a:uFillTx/>
              </a:rPr>
              <a:t>Doe</a:t>
            </a:r>
            <a:r>
              <a:rPr lang="es-US" dirty="0" smtClean="0">
                <a:uFillTx/>
              </a:rPr>
              <a:t> por ser acusado del asesinato de Jane </a:t>
            </a:r>
            <a:r>
              <a:rPr lang="es-US" dirty="0" err="1" smtClean="0">
                <a:uFillTx/>
              </a:rPr>
              <a:t>Doe</a:t>
            </a:r>
            <a:endParaRPr lang="es-US" dirty="0" smtClean="0">
              <a:uFillTx/>
            </a:endParaRPr>
          </a:p>
          <a:p>
            <a:pPr lvl="1"/>
            <a:r>
              <a:rPr lang="es-US" dirty="0" smtClean="0">
                <a:uFillTx/>
              </a:rPr>
              <a:t>El condado de </a:t>
            </a:r>
            <a:r>
              <a:rPr lang="es-US" dirty="0" err="1" smtClean="0">
                <a:uFillTx/>
              </a:rPr>
              <a:t>Benton</a:t>
            </a:r>
            <a:r>
              <a:rPr lang="es-US" dirty="0" smtClean="0">
                <a:uFillTx/>
              </a:rPr>
              <a:t> County contra Jane Smith por ser acusada de prender fuego en un lugar público en una manera peligrosa</a:t>
            </a:r>
          </a:p>
          <a:p>
            <a:r>
              <a:rPr lang="es-US" u="sng" dirty="0" smtClean="0">
                <a:uFillTx/>
              </a:rPr>
              <a:t>7ª enmienda: juicios civiles </a:t>
            </a:r>
            <a:r>
              <a:rPr lang="es-US" dirty="0" smtClean="0">
                <a:uFillTx/>
              </a:rPr>
              <a:t>(pueden resultar en cambio de fondos)</a:t>
            </a:r>
          </a:p>
          <a:p>
            <a:pPr lvl="1"/>
            <a:r>
              <a:rPr lang="es-US" dirty="0" smtClean="0">
                <a:uFillTx/>
              </a:rPr>
              <a:t>John </a:t>
            </a:r>
            <a:r>
              <a:rPr lang="es-US" dirty="0" err="1" smtClean="0">
                <a:uFillTx/>
              </a:rPr>
              <a:t>Doe</a:t>
            </a:r>
            <a:r>
              <a:rPr lang="es-US" dirty="0" smtClean="0">
                <a:uFillTx/>
              </a:rPr>
              <a:t> vs. Jane </a:t>
            </a:r>
            <a:r>
              <a:rPr lang="es-US" dirty="0" err="1" smtClean="0">
                <a:uFillTx/>
              </a:rPr>
              <a:t>Doe</a:t>
            </a:r>
            <a:r>
              <a:rPr lang="es-US" dirty="0" smtClean="0">
                <a:uFillTx/>
              </a:rPr>
              <a:t> por un divorcio</a:t>
            </a:r>
          </a:p>
          <a:p>
            <a:pPr lvl="1"/>
            <a:r>
              <a:rPr lang="es-US" dirty="0" smtClean="0">
                <a:uFillTx/>
              </a:rPr>
              <a:t>John </a:t>
            </a:r>
            <a:r>
              <a:rPr lang="es-US" dirty="0" err="1" smtClean="0">
                <a:uFillTx/>
              </a:rPr>
              <a:t>Doe</a:t>
            </a:r>
            <a:r>
              <a:rPr lang="es-US" dirty="0" smtClean="0">
                <a:uFillTx/>
              </a:rPr>
              <a:t> vs. Jane Smith por haber causado daño a su coche en un choque de carros</a:t>
            </a:r>
          </a:p>
          <a:p>
            <a:pPr lvl="1"/>
            <a:r>
              <a:rPr lang="es-US" dirty="0" smtClean="0">
                <a:uFillTx/>
              </a:rPr>
              <a:t>John </a:t>
            </a:r>
            <a:r>
              <a:rPr lang="es-US" dirty="0" err="1" smtClean="0">
                <a:uFillTx/>
              </a:rPr>
              <a:t>Doe</a:t>
            </a:r>
            <a:r>
              <a:rPr lang="es-US" dirty="0" smtClean="0">
                <a:uFillTx/>
              </a:rPr>
              <a:t> vs. la fábrica </a:t>
            </a:r>
            <a:r>
              <a:rPr lang="es-US" dirty="0" err="1" smtClean="0">
                <a:uFillTx/>
              </a:rPr>
              <a:t>BlueBell</a:t>
            </a:r>
            <a:r>
              <a:rPr lang="es-US" dirty="0" smtClean="0">
                <a:uFillTx/>
              </a:rPr>
              <a:t> por condiciones de trabajo peligrosas que causaron sus heridos en un accidente</a:t>
            </a:r>
            <a:endParaRPr lang="es-US" dirty="0">
              <a:uFillTx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67200"/>
            <a:ext cx="9144000" cy="1676400"/>
          </a:xfrm>
        </p:spPr>
        <p:txBody>
          <a:bodyPr/>
          <a:lstStyle/>
          <a:p>
            <a:r>
              <a:rPr lang="es-US" dirty="0" smtClean="0">
                <a:uFillTx/>
              </a:rPr>
              <a:t>Octava enmienda</a:t>
            </a:r>
            <a:endParaRPr lang="es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sz="2800" dirty="0" smtClean="0">
                <a:uFillTx/>
                <a:latin typeface="Times New Roman" charset="0"/>
              </a:rPr>
              <a:t>Protección contra fianza excesiva</a:t>
            </a:r>
          </a:p>
          <a:p>
            <a:r>
              <a:rPr lang="es-US" sz="2800" dirty="0" smtClean="0">
                <a:uFillTx/>
                <a:latin typeface="Times New Roman" charset="0"/>
              </a:rPr>
              <a:t>Protección contra multas excesivas</a:t>
            </a:r>
          </a:p>
          <a:p>
            <a:r>
              <a:rPr lang="es-US" sz="2800" dirty="0" smtClean="0">
                <a:uFillTx/>
                <a:latin typeface="Times New Roman" charset="0"/>
              </a:rPr>
              <a:t>Protección contra penas crueles y desusadas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30" y="4835972"/>
            <a:ext cx="9144000" cy="2286000"/>
          </a:xfrm>
        </p:spPr>
        <p:txBody>
          <a:bodyPr>
            <a:normAutofit fontScale="90000"/>
          </a:bodyPr>
          <a:lstStyle/>
          <a:p>
            <a:r>
              <a:rPr lang="es-US" dirty="0">
                <a:uFillTx/>
              </a:rPr>
              <a:t>Protección contra fianza </a:t>
            </a:r>
            <a:r>
              <a:rPr lang="es-US" dirty="0" smtClean="0">
                <a:uFillTx/>
              </a:rPr>
              <a:t>excesiva</a:t>
            </a:r>
            <a:br>
              <a:rPr lang="es-US" dirty="0" smtClean="0">
                <a:uFillTx/>
              </a:rPr>
            </a:br>
            <a:r>
              <a:rPr lang="es-US" dirty="0" err="1" smtClean="0">
                <a:uFillTx/>
              </a:rPr>
              <a:t>Protection</a:t>
            </a:r>
            <a:r>
              <a:rPr lang="es-US" dirty="0" smtClean="0">
                <a:uFillTx/>
              </a:rPr>
              <a:t> </a:t>
            </a:r>
            <a:r>
              <a:rPr lang="es-US" dirty="0" err="1" smtClean="0">
                <a:uFillTx/>
              </a:rPr>
              <a:t>against</a:t>
            </a:r>
            <a:r>
              <a:rPr lang="es-US" dirty="0" smtClean="0">
                <a:uFillTx/>
              </a:rPr>
              <a:t> </a:t>
            </a:r>
            <a:r>
              <a:rPr lang="es-US" dirty="0" err="1" smtClean="0">
                <a:uFillTx/>
              </a:rPr>
              <a:t>excessive</a:t>
            </a:r>
            <a:r>
              <a:rPr lang="es-US" dirty="0" smtClean="0">
                <a:uFillTx/>
              </a:rPr>
              <a:t> </a:t>
            </a:r>
            <a:r>
              <a:rPr lang="es-US" dirty="0" err="1" smtClean="0">
                <a:uFillTx/>
              </a:rPr>
              <a:t>bail</a:t>
            </a:r>
            <a:r>
              <a:rPr lang="es-US" dirty="0">
                <a:uFillTx/>
              </a:rPr>
              <a:t/>
            </a:r>
            <a:br>
              <a:rPr lang="es-US" dirty="0">
                <a:uFillTx/>
              </a:rPr>
            </a:br>
            <a:endParaRPr lang="es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 smtClean="0">
                <a:uFillTx/>
              </a:rPr>
              <a:t>  </a:t>
            </a:r>
            <a:endParaRPr lang="es-US" dirty="0">
              <a:uFillTx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570" y="212938"/>
            <a:ext cx="2692800" cy="25146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5312" y="453857"/>
            <a:ext cx="6309415" cy="230374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9067800" cy="2286000"/>
          </a:xfrm>
        </p:spPr>
        <p:txBody>
          <a:bodyPr>
            <a:noAutofit/>
          </a:bodyPr>
          <a:lstStyle/>
          <a:p>
            <a:r>
              <a:rPr lang="es-US" sz="4400" dirty="0">
                <a:uFillTx/>
              </a:rPr>
              <a:t>Protección contra multas </a:t>
            </a:r>
            <a:r>
              <a:rPr lang="es-US" sz="4400" dirty="0" smtClean="0">
                <a:uFillTx/>
              </a:rPr>
              <a:t>excesivas</a:t>
            </a:r>
            <a:br>
              <a:rPr lang="es-US" sz="4400" dirty="0" smtClean="0">
                <a:uFillTx/>
              </a:rPr>
            </a:br>
            <a:r>
              <a:rPr lang="es-US" sz="4400" dirty="0" err="1" smtClean="0">
                <a:uFillTx/>
              </a:rPr>
              <a:t>Protection</a:t>
            </a:r>
            <a:r>
              <a:rPr lang="es-US" sz="4400" dirty="0" smtClean="0">
                <a:uFillTx/>
              </a:rPr>
              <a:t> </a:t>
            </a:r>
            <a:r>
              <a:rPr lang="es-US" sz="4400" dirty="0" err="1" smtClean="0">
                <a:uFillTx/>
              </a:rPr>
              <a:t>against</a:t>
            </a:r>
            <a:r>
              <a:rPr lang="es-US" sz="4400" dirty="0" smtClean="0">
                <a:uFillTx/>
              </a:rPr>
              <a:t> </a:t>
            </a:r>
            <a:r>
              <a:rPr lang="es-US" sz="4400" dirty="0" err="1" smtClean="0">
                <a:uFillTx/>
              </a:rPr>
              <a:t>excessive</a:t>
            </a:r>
            <a:r>
              <a:rPr lang="es-US" sz="4400" dirty="0" smtClean="0">
                <a:uFillTx/>
              </a:rPr>
              <a:t> fines</a:t>
            </a:r>
            <a:r>
              <a:rPr lang="es-US" sz="4400" dirty="0">
                <a:uFillTx/>
              </a:rPr>
              <a:t/>
            </a:r>
            <a:br>
              <a:rPr lang="es-US" sz="4400" dirty="0">
                <a:uFillTx/>
              </a:rPr>
            </a:br>
            <a:endParaRPr lang="es-US" sz="4400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 dirty="0">
              <a:uFillTx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4988793" cy="373379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38403"/>
            <a:ext cx="2590800" cy="407619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01" y="5905588"/>
            <a:ext cx="9144000" cy="1676400"/>
          </a:xfrm>
        </p:spPr>
        <p:txBody>
          <a:bodyPr>
            <a:normAutofit fontScale="90000"/>
          </a:bodyPr>
          <a:lstStyle/>
          <a:p>
            <a:r>
              <a:rPr lang="es-US" sz="4000" dirty="0">
                <a:uFillTx/>
              </a:rPr>
              <a:t>Protección contra penas crueles y </a:t>
            </a:r>
            <a:r>
              <a:rPr lang="es-US" sz="4000" dirty="0" smtClean="0">
                <a:uFillTx/>
              </a:rPr>
              <a:t>desusadas</a:t>
            </a:r>
            <a:br>
              <a:rPr lang="es-US" sz="4000" dirty="0" smtClean="0">
                <a:uFillTx/>
              </a:rPr>
            </a:br>
            <a:r>
              <a:rPr lang="es-US" sz="4000" dirty="0" err="1" smtClean="0">
                <a:uFillTx/>
              </a:rPr>
              <a:t>Protection</a:t>
            </a:r>
            <a:r>
              <a:rPr lang="es-US" sz="4000" dirty="0" smtClean="0">
                <a:uFillTx/>
              </a:rPr>
              <a:t> </a:t>
            </a:r>
            <a:r>
              <a:rPr lang="es-US" sz="4000" dirty="0" err="1" smtClean="0">
                <a:uFillTx/>
              </a:rPr>
              <a:t>against</a:t>
            </a:r>
            <a:r>
              <a:rPr lang="es-US" sz="4000" dirty="0" smtClean="0">
                <a:uFillTx/>
              </a:rPr>
              <a:t> cruel and </a:t>
            </a:r>
            <a:r>
              <a:rPr lang="es-US" sz="4000" dirty="0" err="1" smtClean="0">
                <a:uFillTx/>
              </a:rPr>
              <a:t>unusual</a:t>
            </a:r>
            <a:r>
              <a:rPr lang="es-US" sz="4000" dirty="0" smtClean="0">
                <a:uFillTx/>
              </a:rPr>
              <a:t> </a:t>
            </a:r>
            <a:r>
              <a:rPr lang="es-US" sz="4000" dirty="0" err="1" smtClean="0">
                <a:uFillTx/>
              </a:rPr>
              <a:t>punishment</a:t>
            </a:r>
            <a:r>
              <a:rPr lang="es-US" dirty="0">
                <a:uFillTx/>
              </a:rPr>
              <a:t/>
            </a:r>
            <a:br>
              <a:rPr lang="es-US" dirty="0">
                <a:uFillTx/>
              </a:rPr>
            </a:br>
            <a:endParaRPr lang="es-US" dirty="0">
              <a:uFillTx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4800"/>
            <a:ext cx="2209800" cy="372881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59468"/>
            <a:ext cx="4347610" cy="307657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>
                <a:uFillTx/>
              </a:rPr>
              <a:t>Novena enmienda</a:t>
            </a:r>
            <a:endParaRPr lang="es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</p:spPr>
        <p:txBody>
          <a:bodyPr/>
          <a:lstStyle/>
          <a:p>
            <a:r>
              <a:rPr lang="es-US" sz="2800" dirty="0" smtClean="0">
                <a:uFillTx/>
                <a:latin typeface="Times New Roman" charset="0"/>
              </a:rPr>
              <a:t>Aunque se enlistan «ciertos derechos» en la Constitución, existen «otros que retiene el pueblo»</a:t>
            </a:r>
          </a:p>
          <a:p>
            <a:r>
              <a:rPr lang="es-US" sz="2800" dirty="0" smtClean="0">
                <a:uFillTx/>
                <a:latin typeface="Times New Roman" charset="0"/>
              </a:rPr>
              <a:t>Ejemplo: la privacidad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718" y="5190374"/>
            <a:ext cx="8883723" cy="1636476"/>
          </a:xfrm>
        </p:spPr>
        <p:txBody>
          <a:bodyPr>
            <a:normAutofit fontScale="90000"/>
          </a:bodyPr>
          <a:lstStyle/>
          <a:p>
            <a:r>
              <a:rPr lang="es-US" sz="4400" dirty="0">
                <a:uFillTx/>
              </a:rPr>
              <a:t>Libertad de expresión del </a:t>
            </a:r>
            <a:r>
              <a:rPr lang="es-US" sz="4400" dirty="0" smtClean="0">
                <a:uFillTx/>
              </a:rPr>
              <a:t>pensamiento</a:t>
            </a:r>
            <a:br>
              <a:rPr lang="es-US" sz="4400" dirty="0" smtClean="0">
                <a:uFillTx/>
              </a:rPr>
            </a:br>
            <a:r>
              <a:rPr lang="es-US" sz="4400" dirty="0" err="1" smtClean="0">
                <a:uFillTx/>
              </a:rPr>
              <a:t>Freedom</a:t>
            </a:r>
            <a:r>
              <a:rPr lang="es-US" sz="4400" dirty="0" smtClean="0">
                <a:uFillTx/>
              </a:rPr>
              <a:t> of </a:t>
            </a:r>
            <a:r>
              <a:rPr lang="es-US" sz="4400" dirty="0" err="1" smtClean="0">
                <a:uFillTx/>
              </a:rPr>
              <a:t>speech</a:t>
            </a:r>
            <a:r>
              <a:rPr lang="es-US" sz="4400" dirty="0" smtClean="0">
                <a:uFillTx/>
              </a:rPr>
              <a:t> (of </a:t>
            </a:r>
            <a:r>
              <a:rPr lang="es-US" sz="4400" dirty="0" err="1" smtClean="0">
                <a:uFillTx/>
              </a:rPr>
              <a:t>expression</a:t>
            </a:r>
            <a:r>
              <a:rPr lang="es-US" sz="4400" dirty="0" smtClean="0">
                <a:uFillTx/>
              </a:rPr>
              <a:t>)</a:t>
            </a:r>
            <a:r>
              <a:rPr lang="es-US" dirty="0">
                <a:uFillTx/>
              </a:rPr>
              <a:t/>
            </a:r>
            <a:br>
              <a:rPr lang="es-US" dirty="0">
                <a:uFillTx/>
              </a:rPr>
            </a:br>
            <a:endParaRPr lang="es-US" dirty="0"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33" y="457200"/>
            <a:ext cx="4286250" cy="28575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57200"/>
            <a:ext cx="4335194" cy="32766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>
                <a:uFillTx/>
              </a:rPr>
              <a:t>Décima enmienda</a:t>
            </a:r>
            <a:endParaRPr lang="es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sz="2600" dirty="0" smtClean="0">
                <a:uFillTx/>
                <a:latin typeface="Times New Roman" charset="0"/>
              </a:rPr>
              <a:t>Poderes no otorgados al gobierno federal por la Constitución pertenecen a los estados</a:t>
            </a:r>
          </a:p>
          <a:p>
            <a:r>
              <a:rPr lang="es-US" sz="2600" dirty="0" smtClean="0">
                <a:uFillTx/>
                <a:latin typeface="Times New Roman" charset="0"/>
              </a:rPr>
              <a:t>Cuando el poder del estado y del gobierno federal están en conflicto, el gobierno federal es supremo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8" y="5691243"/>
            <a:ext cx="5941487" cy="1341624"/>
          </a:xfrm>
        </p:spPr>
        <p:txBody>
          <a:bodyPr>
            <a:normAutofit fontScale="90000"/>
          </a:bodyPr>
          <a:lstStyle/>
          <a:p>
            <a:r>
              <a:rPr lang="es-US" dirty="0">
                <a:uFillTx/>
              </a:rPr>
              <a:t>Libertad de </a:t>
            </a:r>
            <a:r>
              <a:rPr lang="es-US" dirty="0" smtClean="0">
                <a:uFillTx/>
              </a:rPr>
              <a:t>prensa</a:t>
            </a:r>
            <a:br>
              <a:rPr lang="es-US" dirty="0" smtClean="0">
                <a:uFillTx/>
              </a:rPr>
            </a:br>
            <a:r>
              <a:rPr lang="es-US" dirty="0" err="1" smtClean="0">
                <a:uFillTx/>
              </a:rPr>
              <a:t>Freedom</a:t>
            </a:r>
            <a:r>
              <a:rPr lang="es-US" dirty="0" smtClean="0">
                <a:uFillTx/>
              </a:rPr>
              <a:t> of </a:t>
            </a:r>
            <a:r>
              <a:rPr lang="es-US" dirty="0" err="1" smtClean="0">
                <a:uFillTx/>
              </a:rPr>
              <a:t>the</a:t>
            </a:r>
            <a:r>
              <a:rPr lang="es-US" dirty="0" smtClean="0">
                <a:uFillTx/>
              </a:rPr>
              <a:t> </a:t>
            </a:r>
            <a:r>
              <a:rPr lang="es-US" dirty="0" err="1" smtClean="0">
                <a:uFillTx/>
              </a:rPr>
              <a:t>press</a:t>
            </a:r>
            <a:r>
              <a:rPr lang="es-US" dirty="0">
                <a:uFillTx/>
              </a:rPr>
              <a:t/>
            </a:r>
            <a:br>
              <a:rPr lang="es-US" dirty="0">
                <a:uFillTx/>
              </a:rPr>
            </a:br>
            <a:endParaRPr lang="es-US" dirty="0"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1"/>
            <a:ext cx="4074753" cy="28194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57201"/>
            <a:ext cx="4572000" cy="305038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971800"/>
            <a:ext cx="2838450" cy="36385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412" y="5057709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s-US" dirty="0">
                <a:uFillTx/>
              </a:rPr>
              <a:t>Libertad de </a:t>
            </a:r>
            <a:r>
              <a:rPr lang="es-US" dirty="0" smtClean="0">
                <a:uFillTx/>
              </a:rPr>
              <a:t>petición</a:t>
            </a:r>
            <a:br>
              <a:rPr lang="es-US" dirty="0" smtClean="0">
                <a:uFillTx/>
              </a:rPr>
            </a:br>
            <a:r>
              <a:rPr lang="es-US" dirty="0" err="1" smtClean="0">
                <a:uFillTx/>
              </a:rPr>
              <a:t>Freedom</a:t>
            </a:r>
            <a:r>
              <a:rPr lang="es-US" dirty="0" smtClean="0">
                <a:uFillTx/>
              </a:rPr>
              <a:t> of </a:t>
            </a:r>
            <a:r>
              <a:rPr lang="es-US" dirty="0" err="1" smtClean="0">
                <a:uFillTx/>
              </a:rPr>
              <a:t>petition</a:t>
            </a:r>
            <a:r>
              <a:rPr lang="es-US" dirty="0">
                <a:uFillTx/>
              </a:rPr>
              <a:t/>
            </a:r>
            <a:br>
              <a:rPr lang="es-US" dirty="0">
                <a:uFillTx/>
              </a:rPr>
            </a:br>
            <a:endParaRPr lang="es-US" dirty="0">
              <a:uFillTx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5156200" cy="22098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57200"/>
            <a:ext cx="3067050" cy="3621729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441" y="5689306"/>
            <a:ext cx="6781800" cy="1295400"/>
          </a:xfrm>
        </p:spPr>
        <p:txBody>
          <a:bodyPr>
            <a:normAutofit fontScale="90000"/>
          </a:bodyPr>
          <a:lstStyle/>
          <a:p>
            <a:r>
              <a:rPr lang="es-US" dirty="0">
                <a:uFillTx/>
              </a:rPr>
              <a:t>Libertad de </a:t>
            </a:r>
            <a:r>
              <a:rPr lang="es-US" dirty="0" smtClean="0">
                <a:uFillTx/>
              </a:rPr>
              <a:t>asamblea</a:t>
            </a:r>
            <a:br>
              <a:rPr lang="es-US" dirty="0" smtClean="0">
                <a:uFillTx/>
              </a:rPr>
            </a:br>
            <a:r>
              <a:rPr lang="es-US" dirty="0" err="1" smtClean="0">
                <a:uFillTx/>
              </a:rPr>
              <a:t>Freedom</a:t>
            </a:r>
            <a:r>
              <a:rPr lang="es-US" dirty="0" smtClean="0">
                <a:uFillTx/>
              </a:rPr>
              <a:t> of </a:t>
            </a:r>
            <a:r>
              <a:rPr lang="es-US" dirty="0" err="1" smtClean="0">
                <a:uFillTx/>
              </a:rPr>
              <a:t>assembly</a:t>
            </a:r>
            <a:r>
              <a:rPr lang="es-US" dirty="0">
                <a:uFillTx/>
              </a:rPr>
              <a:t/>
            </a:r>
            <a:br>
              <a:rPr lang="es-US" dirty="0">
                <a:uFillTx/>
              </a:rPr>
            </a:br>
            <a:endParaRPr lang="es-US" dirty="0">
              <a:uFillTx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89" y="571500"/>
            <a:ext cx="3771900" cy="37719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4905" y="838200"/>
            <a:ext cx="4901184" cy="36576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La </a:t>
            </a:r>
            <a:r>
              <a:rPr lang="en-US" dirty="0" err="1" smtClean="0">
                <a:uFillTx/>
              </a:rPr>
              <a:t>segunda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enmienda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210358"/>
            <a:ext cx="7543800" cy="337883"/>
          </a:xfrm>
        </p:spPr>
        <p:txBody>
          <a:bodyPr>
            <a:normAutofit fontScale="32500" lnSpcReduction="20000"/>
          </a:bodyPr>
          <a:lstStyle/>
          <a:p>
            <a:r>
              <a:rPr lang="en-US" b="1" dirty="0" smtClean="0">
                <a:uFillTx/>
              </a:rPr>
              <a:t>El </a:t>
            </a:r>
            <a:r>
              <a:rPr lang="en-US" b="1" dirty="0" err="1" smtClean="0">
                <a:uFillTx/>
              </a:rPr>
              <a:t>derecho</a:t>
            </a:r>
            <a:r>
              <a:rPr lang="en-US" b="1" dirty="0" smtClean="0">
                <a:uFillTx/>
              </a:rPr>
              <a:t> de </a:t>
            </a:r>
            <a:r>
              <a:rPr lang="en-US" b="1" dirty="0" err="1" smtClean="0">
                <a:uFillTx/>
              </a:rPr>
              <a:t>portar</a:t>
            </a:r>
            <a:r>
              <a:rPr lang="en-US" b="1" dirty="0" smtClean="0">
                <a:uFillTx/>
              </a:rPr>
              <a:t> </a:t>
            </a:r>
            <a:r>
              <a:rPr lang="en-US" b="1" dirty="0" err="1" smtClean="0">
                <a:uFillTx/>
              </a:rPr>
              <a:t>armas</a:t>
            </a:r>
            <a:endParaRPr lang="en-US" b="1" dirty="0" smtClean="0">
              <a:uFillTx/>
            </a:endParaRPr>
          </a:p>
          <a:p>
            <a:r>
              <a:rPr lang="en-US" b="1" dirty="0" smtClean="0">
                <a:uFillTx/>
              </a:rPr>
              <a:t>The right to bear arms</a:t>
            </a:r>
          </a:p>
          <a:p>
            <a:pPr marL="0" indent="0">
              <a:buNone/>
            </a:pPr>
            <a:endParaRPr lang="en-US" dirty="0">
              <a:uFillTx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57200"/>
            <a:ext cx="3581400" cy="44767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55112"/>
            <a:ext cx="4044015" cy="31242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uFillTx/>
              </a:rPr>
              <a:t>Tercera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Enmienda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0"/>
            <a:ext cx="8915400" cy="20574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uFillTx/>
              </a:rPr>
              <a:t>Darles</a:t>
            </a:r>
            <a:r>
              <a:rPr lang="en-US" sz="2800" dirty="0" smtClean="0">
                <a:uFillTx/>
              </a:rPr>
              <a:t> </a:t>
            </a:r>
            <a:r>
              <a:rPr lang="en-US" sz="2800" dirty="0" err="1" smtClean="0">
                <a:uFillTx/>
              </a:rPr>
              <a:t>alojamiento</a:t>
            </a:r>
            <a:r>
              <a:rPr lang="en-US" sz="2800" dirty="0" smtClean="0">
                <a:uFillTx/>
              </a:rPr>
              <a:t> a </a:t>
            </a:r>
            <a:r>
              <a:rPr lang="en-US" sz="2800" dirty="0" err="1" smtClean="0">
                <a:uFillTx/>
              </a:rPr>
              <a:t>soldados</a:t>
            </a:r>
            <a:r>
              <a:rPr lang="en-US" sz="2800" dirty="0" smtClean="0">
                <a:uFillTx/>
              </a:rPr>
              <a:t> en </a:t>
            </a:r>
            <a:r>
              <a:rPr lang="en-US" sz="2800" dirty="0" err="1" smtClean="0">
                <a:uFillTx/>
              </a:rPr>
              <a:t>hogares</a:t>
            </a:r>
            <a:r>
              <a:rPr lang="en-US" sz="2800" dirty="0" smtClean="0">
                <a:uFillTx/>
              </a:rPr>
              <a:t> </a:t>
            </a:r>
            <a:r>
              <a:rPr lang="en-US" sz="2800" dirty="0" err="1" smtClean="0">
                <a:uFillTx/>
              </a:rPr>
              <a:t>particulares</a:t>
            </a:r>
            <a:endParaRPr lang="en-US" sz="2800" dirty="0" smtClean="0">
              <a:uFillTx/>
            </a:endParaRPr>
          </a:p>
          <a:p>
            <a:r>
              <a:rPr lang="en-US" sz="2800" dirty="0" smtClean="0">
                <a:uFillTx/>
              </a:rPr>
              <a:t>Quartering of Soldiers</a:t>
            </a:r>
            <a:endParaRPr lang="en-US" sz="2800" dirty="0"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770" y="228600"/>
            <a:ext cx="4371975" cy="29337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474</TotalTime>
  <Words>738</Words>
  <Application>Microsoft Office PowerPoint</Application>
  <PresentationFormat>On-screen Show (4:3)</PresentationFormat>
  <Paragraphs>92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Impact</vt:lpstr>
      <vt:lpstr>Times New Roman</vt:lpstr>
      <vt:lpstr>NewsPrint</vt:lpstr>
      <vt:lpstr>La Declaración de derechos</vt:lpstr>
      <vt:lpstr>La primera enmienda</vt:lpstr>
      <vt:lpstr>Libertad de religión Freedom of religion</vt:lpstr>
      <vt:lpstr>Libertad de expresión del pensamiento Freedom of speech (of expression) </vt:lpstr>
      <vt:lpstr>Libertad de prensa Freedom of the press </vt:lpstr>
      <vt:lpstr>Libertad de petición Freedom of petition </vt:lpstr>
      <vt:lpstr>Libertad de asamblea Freedom of assembly </vt:lpstr>
      <vt:lpstr>La segunda enmienda</vt:lpstr>
      <vt:lpstr>Tercera Enmienda</vt:lpstr>
      <vt:lpstr>Cuarta Enmienda- búsquedas y pesquisas- search and seizure</vt:lpstr>
      <vt:lpstr>Cuarta enmienda</vt:lpstr>
      <vt:lpstr>Cuarta enmienda</vt:lpstr>
      <vt:lpstr>Cuarta enmienda</vt:lpstr>
      <vt:lpstr>Quinta enmienda</vt:lpstr>
      <vt:lpstr>Derecho a un jurado de acusación-  Right to a grand jury </vt:lpstr>
      <vt:lpstr>Protección contra doble riesgo- protection against double jeopardy </vt:lpstr>
      <vt:lpstr>Protección contra auto-incriminación- protection against self-incrimination </vt:lpstr>
      <vt:lpstr>Protección contra auto-incriminación-</vt:lpstr>
      <vt:lpstr>La advertencia de Miranda- the Miranda warning </vt:lpstr>
      <vt:lpstr>PowerPoint Presentation</vt:lpstr>
      <vt:lpstr>El derecho a debido proceso- the right to due process </vt:lpstr>
      <vt:lpstr>«Más alla de una duda razonable» Beyond a reasonable doubt </vt:lpstr>
      <vt:lpstr>Justa indemnización- Just compensation </vt:lpstr>
      <vt:lpstr>Sexta enmienda</vt:lpstr>
      <vt:lpstr>El derecho de ser juzgado rápidamente- a speedy trial</vt:lpstr>
      <vt:lpstr>El derecho de ser juzgado rápidamente  y en público- a speedy and public trial </vt:lpstr>
      <vt:lpstr>El derecho de ser juzgado rápidamente y en público por un jurado imparcial- a speedy and public trial by jury </vt:lpstr>
      <vt:lpstr>El derecho de ser informado del cargo, el tiempo y lugar del supuesto crimen- the right to know the charges and the time and place of the crime </vt:lpstr>
      <vt:lpstr>El derecho de escuchar y preguntar a los testigos- the right to hear and to question witnesses </vt:lpstr>
      <vt:lpstr>El derecho de tener un abogado- the right to an attorney </vt:lpstr>
      <vt:lpstr>Séptima enmienda</vt:lpstr>
      <vt:lpstr>El derecho a un juicio civil con jurado- right to a civil trial by jury </vt:lpstr>
      <vt:lpstr>Protección contra la invalidación de una decisión del jurado por un juez-  protection against a judge overturning a jury’s decision </vt:lpstr>
      <vt:lpstr>6ª enmienda vs. 7ª enmienda</vt:lpstr>
      <vt:lpstr>Octava enmienda</vt:lpstr>
      <vt:lpstr>Protección contra fianza excesiva Protection against excessive bail </vt:lpstr>
      <vt:lpstr>Protección contra multas excesivas Protection against excessive fines </vt:lpstr>
      <vt:lpstr>Protección contra penas crueles y desusadas Protection against cruel and unusual punishment </vt:lpstr>
      <vt:lpstr>Novena enmienda</vt:lpstr>
      <vt:lpstr>Décima enmienda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Declaración de derechos</dc:title>
  <dc:creator>Snyder, Michelle</dc:creator>
  <cp:lastModifiedBy>Argo, Claudia</cp:lastModifiedBy>
  <cp:revision>25</cp:revision>
  <dcterms:created xsi:type="dcterms:W3CDTF">2011-01-24T20:59:47Z</dcterms:created>
  <dcterms:modified xsi:type="dcterms:W3CDTF">2016-02-08T21:46:25Z</dcterms:modified>
</cp:coreProperties>
</file>