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8" r:id="rId2"/>
    <p:sldId id="260" r:id="rId3"/>
    <p:sldId id="284" r:id="rId4"/>
    <p:sldId id="285" r:id="rId5"/>
    <p:sldId id="294" r:id="rId6"/>
    <p:sldId id="282" r:id="rId7"/>
    <p:sldId id="283" r:id="rId8"/>
    <p:sldId id="295" r:id="rId9"/>
    <p:sldId id="298" r:id="rId10"/>
    <p:sldId id="275" r:id="rId11"/>
    <p:sldId id="270" r:id="rId12"/>
    <p:sldId id="296" r:id="rId13"/>
    <p:sldId id="297" r:id="rId14"/>
    <p:sldId id="27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7848" autoAdjust="0"/>
  </p:normalViewPr>
  <p:slideViewPr>
    <p:cSldViewPr>
      <p:cViewPr varScale="1">
        <p:scale>
          <a:sx n="65" d="100"/>
          <a:sy n="65"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9FAE696-7020-43C2-8D87-B3E777C0BA8A}" type="datetimeFigureOut">
              <a:rPr lang="en-US" smtClean="0"/>
              <a:pPr/>
              <a:t>6/10/2016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680E02-5D8F-4BE5-9930-ED588A300EAA}" type="slidenum">
              <a:rPr lang="en-US" smtClean="0"/>
              <a:pPr/>
              <a:t>‹#›</a:t>
            </a:fld>
            <a:endParaRPr lang="en-US"/>
          </a:p>
        </p:txBody>
      </p:sp>
    </p:spTree>
    <p:extLst>
      <p:ext uri="{BB962C8B-B14F-4D97-AF65-F5344CB8AC3E}">
        <p14:creationId xmlns:p14="http://schemas.microsoft.com/office/powerpoint/2010/main" val="28132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4717C6E-8CC9-4F5B-8E6B-145DF2E8342F}" type="datetimeFigureOut">
              <a:rPr lang="en-US" smtClean="0"/>
              <a:pPr/>
              <a:t>6/10/2016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953A6D-CB18-4FBE-8017-67D2BF58519D}" type="slidenum">
              <a:rPr lang="en-US" smtClean="0"/>
              <a:pPr/>
              <a:t>‹#›</a:t>
            </a:fld>
            <a:endParaRPr lang="en-US"/>
          </a:p>
        </p:txBody>
      </p:sp>
    </p:spTree>
    <p:extLst>
      <p:ext uri="{BB962C8B-B14F-4D97-AF65-F5344CB8AC3E}">
        <p14:creationId xmlns:p14="http://schemas.microsoft.com/office/powerpoint/2010/main" val="227506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this point the situation is looking up for the United States with victories at Vicksburg and Gettysburg; but some people are tired of war and looking for a way to end it soon. </a:t>
            </a:r>
          </a:p>
          <a:p>
            <a:pPr marL="0" indent="0">
              <a:buNone/>
            </a:pPr>
            <a:endParaRPr lang="en-US" dirty="0" smtClean="0"/>
          </a:p>
          <a:p>
            <a:pPr marL="0" indent="0">
              <a:buNone/>
            </a:pPr>
            <a:r>
              <a:rPr lang="en-US" dirty="0" smtClean="0"/>
              <a:t>Lincoln has served four years as President, one term.  </a:t>
            </a:r>
          </a:p>
          <a:p>
            <a:pPr marL="0" indent="0">
              <a:buNone/>
            </a:pPr>
            <a:endParaRPr lang="en-US" dirty="0" smtClean="0"/>
          </a:p>
          <a:p>
            <a:pPr marL="0" indent="0">
              <a:buNone/>
            </a:pPr>
            <a:r>
              <a:rPr lang="en-US" b="1" dirty="0" smtClean="0"/>
              <a:t>Discussion:</a:t>
            </a:r>
            <a:r>
              <a:rPr lang="en-US" dirty="0" smtClean="0"/>
              <a:t/>
            </a:r>
            <a:br>
              <a:rPr lang="en-US" dirty="0" smtClean="0"/>
            </a:br>
            <a:r>
              <a:rPr lang="en-US" dirty="0" smtClean="0"/>
              <a:t>How do you think the election is going to go? Do you think people will reelect Lincoln or go with someone else? While Lincoln believes that it is important to keep fighting to bring the Southern States back what do you think his opponent believes?</a:t>
            </a:r>
          </a:p>
        </p:txBody>
      </p:sp>
      <p:sp>
        <p:nvSpPr>
          <p:cNvPr id="4" name="Slide Number Placeholder 3"/>
          <p:cNvSpPr>
            <a:spLocks noGrp="1"/>
          </p:cNvSpPr>
          <p:nvPr>
            <p:ph type="sldNum" sz="quarter" idx="10"/>
          </p:nvPr>
        </p:nvSpPr>
        <p:spPr/>
        <p:txBody>
          <a:bodyPr/>
          <a:lstStyle/>
          <a:p>
            <a:fld id="{33953A6D-CB18-4FBE-8017-67D2BF58519D}" type="slidenum">
              <a:rPr lang="en-US" smtClean="0"/>
              <a:pPr/>
              <a:t>2</a:t>
            </a:fld>
            <a:endParaRPr lang="en-US"/>
          </a:p>
        </p:txBody>
      </p:sp>
    </p:spTree>
    <p:extLst>
      <p:ext uri="{BB962C8B-B14F-4D97-AF65-F5344CB8AC3E}">
        <p14:creationId xmlns:p14="http://schemas.microsoft.com/office/powerpoint/2010/main" val="147999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war raging and the fate of the country hanging in the balance, the 1864 election had particular significance.  Abraham Lincoln sought reelection in his campaign against  former Union General George B. McClellan. </a:t>
            </a:r>
          </a:p>
          <a:p>
            <a:endParaRPr lang="en-US" dirty="0"/>
          </a:p>
          <a:p>
            <a:r>
              <a:rPr lang="en-US" b="1" dirty="0"/>
              <a:t>Image information:</a:t>
            </a:r>
          </a:p>
          <a:p>
            <a:r>
              <a:rPr lang="en-US" dirty="0"/>
              <a:t>Left – Democratic Candidates</a:t>
            </a:r>
          </a:p>
          <a:p>
            <a:r>
              <a:rPr lang="en-US" dirty="0"/>
              <a:t>Right – Republican Candidates</a:t>
            </a:r>
          </a:p>
        </p:txBody>
      </p:sp>
      <p:sp>
        <p:nvSpPr>
          <p:cNvPr id="4" name="Slide Number Placeholder 3"/>
          <p:cNvSpPr>
            <a:spLocks noGrp="1"/>
          </p:cNvSpPr>
          <p:nvPr>
            <p:ph type="sldNum" sz="quarter" idx="10"/>
          </p:nvPr>
        </p:nvSpPr>
        <p:spPr/>
        <p:txBody>
          <a:bodyPr/>
          <a:lstStyle/>
          <a:p>
            <a:fld id="{228FC243-2014-4402-87CA-0DC73722FDEA}" type="slidenum">
              <a:rPr lang="en-US" smtClean="0"/>
              <a:pPr/>
              <a:t>3</a:t>
            </a:fld>
            <a:endParaRPr lang="en-US"/>
          </a:p>
        </p:txBody>
      </p:sp>
    </p:spTree>
    <p:extLst>
      <p:ext uri="{BB962C8B-B14F-4D97-AF65-F5344CB8AC3E}">
        <p14:creationId xmlns:p14="http://schemas.microsoft.com/office/powerpoint/2010/main" val="33582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Lincoln argued that the war must be won, the slaves freed, and the Union preserved at all costs.</a:t>
            </a:r>
          </a:p>
          <a:p>
            <a:endParaRPr lang="en-US" dirty="0" smtClean="0"/>
          </a:p>
          <a:p>
            <a:pPr defTabSz="931774">
              <a:defRPr/>
            </a:pPr>
            <a:r>
              <a:rPr lang="en-US" dirty="0"/>
              <a:t>McClellan argued that the war had gone on long enough and that the South should be allowed to secede in order to save American lives.  This meant that slavery would continue in the Southern states.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4</a:t>
            </a:fld>
            <a:endParaRPr lang="en-US"/>
          </a:p>
        </p:txBody>
      </p:sp>
    </p:spTree>
    <p:extLst>
      <p:ext uri="{BB962C8B-B14F-4D97-AF65-F5344CB8AC3E}">
        <p14:creationId xmlns:p14="http://schemas.microsoft.com/office/powerpoint/2010/main" val="37513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decided to fight the war on five fronts, with the biggest numbers toward Richmond and Atlanta.</a:t>
            </a:r>
          </a:p>
        </p:txBody>
      </p:sp>
      <p:sp>
        <p:nvSpPr>
          <p:cNvPr id="4" name="Slide Number Placeholder 3"/>
          <p:cNvSpPr>
            <a:spLocks noGrp="1"/>
          </p:cNvSpPr>
          <p:nvPr>
            <p:ph type="sldNum" sz="quarter" idx="10"/>
          </p:nvPr>
        </p:nvSpPr>
        <p:spPr/>
        <p:txBody>
          <a:bodyPr/>
          <a:lstStyle/>
          <a:p>
            <a:fld id="{228FC243-2014-4402-87CA-0DC73722FDEA}" type="slidenum">
              <a:rPr lang="en-US" smtClean="0"/>
              <a:pPr/>
              <a:t>7</a:t>
            </a:fld>
            <a:endParaRPr lang="en-US"/>
          </a:p>
        </p:txBody>
      </p:sp>
    </p:spTree>
    <p:extLst>
      <p:ext uri="{BB962C8B-B14F-4D97-AF65-F5344CB8AC3E}">
        <p14:creationId xmlns:p14="http://schemas.microsoft.com/office/powerpoint/2010/main" val="371810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53A6D-CB18-4FBE-8017-67D2BF58519D}" type="slidenum">
              <a:rPr lang="en-US" smtClean="0"/>
              <a:pPr/>
              <a:t>10</a:t>
            </a:fld>
            <a:endParaRPr lang="en-US"/>
          </a:p>
        </p:txBody>
      </p:sp>
    </p:spTree>
    <p:extLst>
      <p:ext uri="{BB962C8B-B14F-4D97-AF65-F5344CB8AC3E}">
        <p14:creationId xmlns:p14="http://schemas.microsoft.com/office/powerpoint/2010/main" val="428712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r>
              <a:rPr lang="en-US" dirty="0" smtClean="0"/>
              <a:t>Based on the quote from Lee, quote from Chamberlain, and the Articles of Agreement, how do you think the US forces felt about the Confederate forces at the end of the war?</a:t>
            </a:r>
            <a:endParaRPr lang="en-US" dirty="0"/>
          </a:p>
        </p:txBody>
      </p:sp>
      <p:sp>
        <p:nvSpPr>
          <p:cNvPr id="4" name="Slide Number Placeholder 3"/>
          <p:cNvSpPr>
            <a:spLocks noGrp="1"/>
          </p:cNvSpPr>
          <p:nvPr>
            <p:ph type="sldNum" sz="quarter" idx="10"/>
          </p:nvPr>
        </p:nvSpPr>
        <p:spPr/>
        <p:txBody>
          <a:bodyPr/>
          <a:lstStyle/>
          <a:p>
            <a:fld id="{33953A6D-CB18-4FBE-8017-67D2BF58519D}" type="slidenum">
              <a:rPr lang="en-US" smtClean="0"/>
              <a:pPr/>
              <a:t>11</a:t>
            </a:fld>
            <a:endParaRPr lang="en-US"/>
          </a:p>
        </p:txBody>
      </p:sp>
    </p:spTree>
    <p:extLst>
      <p:ext uri="{BB962C8B-B14F-4D97-AF65-F5344CB8AC3E}">
        <p14:creationId xmlns:p14="http://schemas.microsoft.com/office/powerpoint/2010/main" val="98568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Richmond in ruins.</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13</a:t>
            </a:fld>
            <a:endParaRPr lang="en-US"/>
          </a:p>
        </p:txBody>
      </p:sp>
    </p:spTree>
    <p:extLst>
      <p:ext uri="{BB962C8B-B14F-4D97-AF65-F5344CB8AC3E}">
        <p14:creationId xmlns:p14="http://schemas.microsoft.com/office/powerpoint/2010/main" val="30998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7FDF1D4-D8F2-4A97-86A9-BFC487C749CD}"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7FDF1D4-D8F2-4A97-86A9-BFC487C749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s.wikipedia.org/wiki/1865" TargetMode="External"/><Relationship Id="rId2" Type="http://schemas.openxmlformats.org/officeDocument/2006/relationships/hyperlink" Target="https://es.wikipedia.org/wiki/14_de_abril" TargetMode="Externa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es.wikipedia.org/wiki/Washington_D._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166400"/>
          </a:xfrm>
        </p:spPr>
        <p:txBody>
          <a:bodyPr/>
          <a:lstStyle/>
          <a:p>
            <a:r>
              <a:rPr lang="en-US" dirty="0" smtClean="0">
                <a:solidFill>
                  <a:schemeClr val="bg1"/>
                </a:solidFill>
              </a:rPr>
              <a:t>1864-1865: </a:t>
            </a:r>
            <a:r>
              <a:rPr lang="en-US" dirty="0" err="1" smtClean="0">
                <a:solidFill>
                  <a:schemeClr val="bg1"/>
                </a:solidFill>
              </a:rPr>
              <a:t>Terminando</a:t>
            </a:r>
            <a:r>
              <a:rPr lang="en-US" dirty="0" smtClean="0">
                <a:solidFill>
                  <a:schemeClr val="bg1"/>
                </a:solidFill>
              </a:rPr>
              <a:t> la </a:t>
            </a:r>
            <a:r>
              <a:rPr lang="en-US" dirty="0" err="1" smtClean="0">
                <a:solidFill>
                  <a:schemeClr val="bg1"/>
                </a:solidFill>
              </a:rPr>
              <a:t>guerra</a:t>
            </a:r>
            <a:endParaRPr lang="en-US" dirty="0">
              <a:solidFill>
                <a:schemeClr val="bg1"/>
              </a:solidFill>
            </a:endParaRPr>
          </a:p>
        </p:txBody>
      </p:sp>
    </p:spTree>
    <p:extLst>
      <p:ext uri="{BB962C8B-B14F-4D97-AF65-F5344CB8AC3E}">
        <p14:creationId xmlns:p14="http://schemas.microsoft.com/office/powerpoint/2010/main" val="337797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Confederate Surrender</a:t>
            </a:r>
            <a:endParaRPr lang="en-US" dirty="0">
              <a:solidFill>
                <a:schemeClr val="accent1">
                  <a:lumMod val="75000"/>
                </a:schemeClr>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07314" y="273050"/>
            <a:ext cx="4447222" cy="5524500"/>
          </a:xfrm>
        </p:spPr>
      </p:pic>
      <p:sp>
        <p:nvSpPr>
          <p:cNvPr id="6" name="Text Placeholder 5"/>
          <p:cNvSpPr>
            <a:spLocks noGrp="1"/>
          </p:cNvSpPr>
          <p:nvPr>
            <p:ph type="body" sz="half" idx="2"/>
          </p:nvPr>
        </p:nvSpPr>
        <p:spPr/>
        <p:txBody>
          <a:bodyPr/>
          <a:lstStyle/>
          <a:p>
            <a:r>
              <a:rPr lang="en-US" sz="2000" dirty="0"/>
              <a:t>“With an increasing admiration of your constancy and devotion to your country, and a grateful remembrance of your kind and generous consideration for myself, I bid you all an affectionate farewell”</a:t>
            </a:r>
          </a:p>
          <a:p>
            <a:r>
              <a:rPr lang="en-US" sz="2000" dirty="0"/>
              <a:t> - Robert E. Lee</a:t>
            </a:r>
          </a:p>
          <a:p>
            <a:endParaRPr lang="en-US" dirty="0"/>
          </a:p>
        </p:txBody>
      </p:sp>
    </p:spTree>
    <p:extLst>
      <p:ext uri="{BB962C8B-B14F-4D97-AF65-F5344CB8AC3E}">
        <p14:creationId xmlns:p14="http://schemas.microsoft.com/office/powerpoint/2010/main" val="264562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Confederate Surrender</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0472" y="749175"/>
            <a:ext cx="4140906" cy="4572250"/>
          </a:xfrm>
        </p:spPr>
      </p:pic>
      <p:sp>
        <p:nvSpPr>
          <p:cNvPr id="5" name="Text Placeholder 4"/>
          <p:cNvSpPr>
            <a:spLocks noGrp="1"/>
          </p:cNvSpPr>
          <p:nvPr>
            <p:ph type="body" sz="half" idx="2"/>
          </p:nvPr>
        </p:nvSpPr>
        <p:spPr/>
        <p:txBody>
          <a:bodyPr/>
          <a:lstStyle/>
          <a:p>
            <a:r>
              <a:rPr lang="en-US" sz="2000" dirty="0"/>
              <a:t>“…not a sound of trumpet more, nor roll of drum; not a cheer, nor word, nor whisper of vain-glorying, nor motion of man standing again at the order, but an awed stillness rather, and breath-holding, as if it were the passing of the dead.”</a:t>
            </a:r>
            <a:br>
              <a:rPr lang="en-US" sz="2000" dirty="0"/>
            </a:br>
            <a:r>
              <a:rPr lang="en-US" sz="2000" dirty="0"/>
              <a:t>-Joshua Lawrence Chamberlain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Johnston Surrenders to Sherman</a:t>
            </a:r>
            <a:endParaRPr lang="en-US"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405674"/>
            <a:ext cx="4038600" cy="2621327"/>
          </a:xfrm>
        </p:spPr>
      </p:pic>
      <p:sp>
        <p:nvSpPr>
          <p:cNvPr id="4" name="Content Placeholder 3"/>
          <p:cNvSpPr>
            <a:spLocks noGrp="1"/>
          </p:cNvSpPr>
          <p:nvPr>
            <p:ph sz="half" idx="2"/>
          </p:nvPr>
        </p:nvSpPr>
        <p:spPr>
          <a:xfrm>
            <a:off x="4648200" y="2209800"/>
            <a:ext cx="4038600" cy="3622201"/>
          </a:xfrm>
        </p:spPr>
        <p:txBody>
          <a:bodyPr/>
          <a:lstStyle/>
          <a:p>
            <a:pPr marL="0" indent="0">
              <a:buNone/>
            </a:pPr>
            <a:r>
              <a:rPr lang="es-PE" sz="2200" dirty="0" smtClean="0"/>
              <a:t>Johnston se rindió a Sherman el </a:t>
            </a:r>
            <a:r>
              <a:rPr lang="es-PE" sz="2200" b="1" dirty="0" smtClean="0">
                <a:solidFill>
                  <a:srgbClr val="225790"/>
                </a:solidFill>
              </a:rPr>
              <a:t>26 de abril, 1865 </a:t>
            </a:r>
            <a:r>
              <a:rPr lang="es-PE" sz="2200" dirty="0" smtClean="0"/>
              <a:t>en la casa de James Bennett cerca de </a:t>
            </a:r>
            <a:r>
              <a:rPr lang="es-PE" sz="2200" b="1" dirty="0" smtClean="0">
                <a:solidFill>
                  <a:srgbClr val="225790"/>
                </a:solidFill>
              </a:rPr>
              <a:t>Durham, North </a:t>
            </a:r>
            <a:r>
              <a:rPr lang="en-US" sz="2200" b="1" dirty="0" smtClean="0">
                <a:solidFill>
                  <a:srgbClr val="225790"/>
                </a:solidFill>
              </a:rPr>
              <a:t>Carolina</a:t>
            </a:r>
            <a:r>
              <a:rPr lang="en-US" sz="2200" dirty="0">
                <a:solidFill>
                  <a:srgbClr val="225790"/>
                </a:solidFill>
              </a:rPr>
              <a:t>. </a:t>
            </a:r>
          </a:p>
        </p:txBody>
      </p:sp>
    </p:spTree>
    <p:extLst>
      <p:ext uri="{BB962C8B-B14F-4D97-AF65-F5344CB8AC3E}">
        <p14:creationId xmlns:p14="http://schemas.microsoft.com/office/powerpoint/2010/main" val="87843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Rebuilding</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700203"/>
            <a:ext cx="4038600" cy="4032269"/>
          </a:xfrm>
        </p:spPr>
      </p:pic>
      <p:sp>
        <p:nvSpPr>
          <p:cNvPr id="3" name="Content Placeholder 2"/>
          <p:cNvSpPr>
            <a:spLocks noGrp="1"/>
          </p:cNvSpPr>
          <p:nvPr>
            <p:ph sz="half" idx="2"/>
          </p:nvPr>
        </p:nvSpPr>
        <p:spPr>
          <a:xfrm>
            <a:off x="4648200" y="2286000"/>
            <a:ext cx="4038600" cy="3546001"/>
          </a:xfrm>
        </p:spPr>
        <p:txBody>
          <a:bodyPr/>
          <a:lstStyle/>
          <a:p>
            <a:pPr marL="0" indent="0" algn="ctr">
              <a:buNone/>
            </a:pPr>
            <a:r>
              <a:rPr lang="es-PY" dirty="0" smtClean="0"/>
              <a:t>Después del rendimiento, la meta era de construir y reunificar al país. </a:t>
            </a:r>
            <a:endParaRPr lang="es-PY" dirty="0"/>
          </a:p>
        </p:txBody>
      </p:sp>
      <p:sp>
        <p:nvSpPr>
          <p:cNvPr id="5" name="TextBox 4"/>
          <p:cNvSpPr txBox="1"/>
          <p:nvPr/>
        </p:nvSpPr>
        <p:spPr>
          <a:xfrm>
            <a:off x="7295417" y="6642556"/>
            <a:ext cx="1848583" cy="215444"/>
          </a:xfrm>
          <a:prstGeom prst="rect">
            <a:avLst/>
          </a:prstGeom>
          <a:noFill/>
        </p:spPr>
        <p:txBody>
          <a:bodyPr wrap="none" rtlCol="0">
            <a:spAutoFit/>
          </a:bodyPr>
          <a:lstStyle/>
          <a:p>
            <a:r>
              <a:rPr lang="en-US" sz="800" dirty="0" smtClean="0"/>
              <a:t>Image courtesy of the National Archives</a:t>
            </a:r>
            <a:endParaRPr lang="en-US" sz="800" dirty="0"/>
          </a:p>
        </p:txBody>
      </p:sp>
    </p:spTree>
    <p:extLst>
      <p:ext uri="{BB962C8B-B14F-4D97-AF65-F5344CB8AC3E}">
        <p14:creationId xmlns:p14="http://schemas.microsoft.com/office/powerpoint/2010/main" val="2855306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Línea</a:t>
            </a:r>
            <a:r>
              <a:rPr lang="en-US" dirty="0" smtClean="0"/>
              <a:t> de </a:t>
            </a:r>
            <a:r>
              <a:rPr lang="en-US" dirty="0" err="1" smtClean="0"/>
              <a:t>Tiempo</a:t>
            </a:r>
            <a:r>
              <a:rPr lang="en-US" dirty="0" smtClean="0"/>
              <a:t> y </a:t>
            </a:r>
            <a:r>
              <a:rPr lang="en-US" dirty="0" err="1" smtClean="0"/>
              <a:t>Mapa</a:t>
            </a:r>
            <a:endParaRPr lang="en-US" dirty="0"/>
          </a:p>
        </p:txBody>
      </p:sp>
      <p:sp>
        <p:nvSpPr>
          <p:cNvPr id="3" name="Content Placeholder 2"/>
          <p:cNvSpPr>
            <a:spLocks noGrp="1"/>
          </p:cNvSpPr>
          <p:nvPr>
            <p:ph idx="1"/>
          </p:nvPr>
        </p:nvSpPr>
        <p:spPr>
          <a:xfrm>
            <a:off x="990600" y="1600201"/>
            <a:ext cx="7696200" cy="4205880"/>
          </a:xfrm>
        </p:spPr>
        <p:txBody>
          <a:bodyPr>
            <a:normAutofit/>
          </a:bodyPr>
          <a:lstStyle/>
          <a:p>
            <a:pPr marL="0" indent="0">
              <a:buNone/>
            </a:pPr>
            <a:r>
              <a:rPr lang="en-US" sz="3900" dirty="0" err="1" smtClean="0">
                <a:latin typeface="Georgia" pitchFamily="18" charset="0"/>
              </a:rPr>
              <a:t>Actividad</a:t>
            </a:r>
            <a:endParaRPr lang="en-US" sz="3900" dirty="0" smtClean="0">
              <a:latin typeface="Georgia" pitchFamily="18" charset="0"/>
            </a:endParaRPr>
          </a:p>
          <a:p>
            <a:pPr marL="0" indent="0">
              <a:buNone/>
            </a:pPr>
            <a:endParaRPr lang="es-ES" sz="3900" dirty="0" smtClean="0"/>
          </a:p>
          <a:p>
            <a:r>
              <a:rPr lang="es-ES" sz="2600" dirty="0" smtClean="0">
                <a:solidFill>
                  <a:srgbClr val="225790"/>
                </a:solidFill>
                <a:latin typeface="+mj-lt"/>
              </a:rPr>
              <a:t>Haz una línea de tiempo de los eventos que causaron que se termine la Guerra. </a:t>
            </a:r>
          </a:p>
          <a:p>
            <a:endParaRPr lang="es-ES" sz="2600" dirty="0" smtClean="0">
              <a:solidFill>
                <a:srgbClr val="225790"/>
              </a:solidFill>
              <a:latin typeface="+mj-lt"/>
            </a:endParaRPr>
          </a:p>
          <a:p>
            <a:r>
              <a:rPr lang="es-ES" sz="2600" dirty="0" smtClean="0">
                <a:solidFill>
                  <a:srgbClr val="225790"/>
                </a:solidFill>
                <a:latin typeface="+mj-lt"/>
              </a:rPr>
              <a:t>En el mapa, escribe los nombres de las batallas y la fecha cuando ocurrió. </a:t>
            </a:r>
          </a:p>
          <a:p>
            <a:pPr marL="0" indent="0">
              <a:buNone/>
            </a:pPr>
            <a:endParaRPr lang="en-US" sz="2600" i="1" dirty="0">
              <a:solidFill>
                <a:srgbClr val="225790"/>
              </a:solidFill>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79161" y="1600200"/>
            <a:ext cx="850392" cy="668975"/>
          </a:xfrm>
          <a:prstGeom prst="rect">
            <a:avLst/>
          </a:prstGeom>
        </p:spPr>
      </p:pic>
    </p:spTree>
    <p:extLst>
      <p:ext uri="{BB962C8B-B14F-4D97-AF65-F5344CB8AC3E}">
        <p14:creationId xmlns:p14="http://schemas.microsoft.com/office/powerpoint/2010/main" val="107158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rgbClr val="4D4D4D"/>
                </a:solidFill>
              </a:rPr>
              <a:t>Terminando</a:t>
            </a:r>
            <a:r>
              <a:rPr lang="en-US" sz="4000" dirty="0" smtClean="0">
                <a:solidFill>
                  <a:srgbClr val="4D4D4D"/>
                </a:solidFill>
              </a:rPr>
              <a:t> la </a:t>
            </a:r>
            <a:r>
              <a:rPr lang="en-US" sz="4000" dirty="0" err="1" smtClean="0">
                <a:solidFill>
                  <a:srgbClr val="4D4D4D"/>
                </a:solidFill>
              </a:rPr>
              <a:t>guerra</a:t>
            </a:r>
            <a:endParaRPr lang="en-US" sz="4000" dirty="0">
              <a:solidFill>
                <a:srgbClr val="4D4D4D"/>
              </a:solidFill>
            </a:endParaRPr>
          </a:p>
        </p:txBody>
      </p:sp>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73219" y="1600200"/>
            <a:ext cx="5997562" cy="420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73113"/>
          </a:xfrm>
        </p:spPr>
        <p:txBody>
          <a:bodyPr/>
          <a:lstStyle/>
          <a:p>
            <a:r>
              <a:rPr lang="en-US" dirty="0" err="1" smtClean="0"/>
              <a:t>Elección</a:t>
            </a:r>
            <a:r>
              <a:rPr lang="en-US" dirty="0" smtClean="0"/>
              <a:t> de 1864</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1371600" y="1143000"/>
            <a:ext cx="3015361" cy="4232275"/>
          </a:xfr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4876800" y="1066800"/>
            <a:ext cx="3136839" cy="4419601"/>
          </a:xfrm>
        </p:spPr>
      </p:pic>
      <p:sp>
        <p:nvSpPr>
          <p:cNvPr id="5" name="Rectangle 4"/>
          <p:cNvSpPr/>
          <p:nvPr/>
        </p:nvSpPr>
        <p:spPr>
          <a:xfrm>
            <a:off x="5486400" y="5486401"/>
            <a:ext cx="2057400" cy="646331"/>
          </a:xfrm>
          <a:prstGeom prst="rect">
            <a:avLst/>
          </a:prstGeom>
        </p:spPr>
        <p:txBody>
          <a:bodyPr wrap="square">
            <a:spAutoFit/>
          </a:bodyPr>
          <a:lstStyle/>
          <a:p>
            <a:pPr algn="ctr"/>
            <a:r>
              <a:rPr lang="en-US" dirty="0" smtClean="0"/>
              <a:t>Abraham Lincoln </a:t>
            </a:r>
          </a:p>
          <a:p>
            <a:pPr algn="ctr"/>
            <a:r>
              <a:rPr lang="en-US" dirty="0" smtClean="0"/>
              <a:t>Y Andrew Johnson</a:t>
            </a:r>
            <a:endParaRPr lang="es-MX" dirty="0"/>
          </a:p>
        </p:txBody>
      </p:sp>
      <p:sp>
        <p:nvSpPr>
          <p:cNvPr id="6" name="Rectangle 5"/>
          <p:cNvSpPr/>
          <p:nvPr/>
        </p:nvSpPr>
        <p:spPr>
          <a:xfrm>
            <a:off x="609600" y="5486400"/>
            <a:ext cx="4343400" cy="646331"/>
          </a:xfrm>
          <a:prstGeom prst="rect">
            <a:avLst/>
          </a:prstGeom>
        </p:spPr>
        <p:txBody>
          <a:bodyPr wrap="square">
            <a:spAutoFit/>
          </a:bodyPr>
          <a:lstStyle/>
          <a:p>
            <a:pPr algn="ctr"/>
            <a:r>
              <a:rPr lang="en-US" dirty="0" smtClean="0"/>
              <a:t>former Union General George B. McClellan </a:t>
            </a:r>
          </a:p>
          <a:p>
            <a:pPr algn="ctr"/>
            <a:r>
              <a:rPr lang="en-US" dirty="0" smtClean="0"/>
              <a:t>Y George H. Pendleton</a:t>
            </a:r>
            <a:endParaRPr lang="es-MX" dirty="0"/>
          </a:p>
        </p:txBody>
      </p:sp>
    </p:spTree>
    <p:extLst>
      <p:ext uri="{BB962C8B-B14F-4D97-AF65-F5344CB8AC3E}">
        <p14:creationId xmlns:p14="http://schemas.microsoft.com/office/powerpoint/2010/main" val="1881510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err="1" smtClean="0"/>
              <a:t>Elección</a:t>
            </a:r>
            <a:r>
              <a:rPr lang="en-US" sz="4000" dirty="0" smtClean="0"/>
              <a:t> de 1864</a:t>
            </a:r>
            <a:endParaRPr lang="en-US" sz="4000" dirty="0">
              <a:solidFill>
                <a:srgbClr val="4D4D4D"/>
              </a:solidFill>
            </a:endParaRPr>
          </a:p>
        </p:txBody>
      </p:sp>
      <p:sp>
        <p:nvSpPr>
          <p:cNvPr id="5" name="Text Placeholder 4"/>
          <p:cNvSpPr>
            <a:spLocks noGrp="1"/>
          </p:cNvSpPr>
          <p:nvPr>
            <p:ph type="body" idx="1"/>
          </p:nvPr>
        </p:nvSpPr>
        <p:spPr>
          <a:xfrm>
            <a:off x="684212" y="5108551"/>
            <a:ext cx="4040188" cy="868362"/>
          </a:xfrm>
        </p:spPr>
        <p:txBody>
          <a:bodyPr/>
          <a:lstStyle/>
          <a:p>
            <a:pPr algn="ctr"/>
            <a:r>
              <a:rPr lang="es-EC" sz="1600" b="1" dirty="0" smtClean="0">
                <a:solidFill>
                  <a:srgbClr val="225790"/>
                </a:solidFill>
                <a:latin typeface="Georgia" pitchFamily="18" charset="0"/>
              </a:rPr>
              <a:t>Abraham Lincoln </a:t>
            </a:r>
            <a:r>
              <a:rPr lang="es-EC" sz="1600" dirty="0" smtClean="0">
                <a:latin typeface="Georgia" pitchFamily="18" charset="0"/>
              </a:rPr>
              <a:t> </a:t>
            </a:r>
            <a:r>
              <a:rPr lang="es-EC" sz="1600" dirty="0" smtClean="0">
                <a:latin typeface="Georgia" pitchFamily="18" charset="0"/>
              </a:rPr>
              <a:t>su argumento era que necesitaban ganar la </a:t>
            </a:r>
            <a:r>
              <a:rPr lang="es-EC" sz="1600" dirty="0" smtClean="0">
                <a:latin typeface="Georgia" pitchFamily="18" charset="0"/>
              </a:rPr>
              <a:t>guerra, liberar a los esclavos, y la Unión debe ser preservada.</a:t>
            </a:r>
            <a:endParaRPr lang="es-EC" sz="1600" dirty="0">
              <a:latin typeface="Georgia" pitchFamily="18" charset="0"/>
            </a:endParaRPr>
          </a:p>
        </p:txBody>
      </p:sp>
      <p:pic>
        <p:nvPicPr>
          <p:cNvPr id="11" name="Content Placeholder 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348692" y="1456532"/>
            <a:ext cx="2385108" cy="3353635"/>
          </a:xfrm>
        </p:spPr>
      </p:pic>
      <p:sp>
        <p:nvSpPr>
          <p:cNvPr id="9" name="Text Placeholder 8"/>
          <p:cNvSpPr>
            <a:spLocks noGrp="1"/>
          </p:cNvSpPr>
          <p:nvPr>
            <p:ph type="body" sz="quarter" idx="3"/>
          </p:nvPr>
        </p:nvSpPr>
        <p:spPr>
          <a:xfrm>
            <a:off x="4724400" y="5083970"/>
            <a:ext cx="4114800" cy="1401762"/>
          </a:xfrm>
        </p:spPr>
        <p:txBody>
          <a:bodyPr/>
          <a:lstStyle/>
          <a:p>
            <a:pPr algn="ctr"/>
            <a:r>
              <a:rPr lang="es-EC" sz="1600" b="1" dirty="0" smtClean="0">
                <a:solidFill>
                  <a:srgbClr val="225790"/>
                </a:solidFill>
                <a:latin typeface="Georgia" pitchFamily="18" charset="0"/>
              </a:rPr>
              <a:t>George McClellan </a:t>
            </a:r>
            <a:r>
              <a:rPr lang="es-EC" sz="1600" dirty="0" smtClean="0">
                <a:latin typeface="Georgia" pitchFamily="18" charset="0"/>
              </a:rPr>
              <a:t>su a</a:t>
            </a:r>
            <a:r>
              <a:rPr lang="es-EC" sz="1600" dirty="0" smtClean="0">
                <a:latin typeface="Georgia" pitchFamily="18" charset="0"/>
              </a:rPr>
              <a:t>rgumento era que la Guerra había tardado suficiente</a:t>
            </a:r>
            <a:r>
              <a:rPr lang="es-EC" sz="1600" dirty="0" smtClean="0">
                <a:latin typeface="Georgia" pitchFamily="18" charset="0"/>
              </a:rPr>
              <a:t>mente y que el sur debe de ser permitido de suceder para que podamos salvar la vida de los Americanos. Esto significaba que la esclavitud seguiría en los estados Sureños. </a:t>
            </a:r>
            <a:endParaRPr lang="es-EC" sz="1600" dirty="0">
              <a:latin typeface="Georgia" pitchFamily="18" charset="0"/>
            </a:endParaRPr>
          </a:p>
        </p:txBody>
      </p:sp>
      <p:pic>
        <p:nvPicPr>
          <p:cNvPr id="12" name="Content Placeholder 11"/>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5410200" y="1447800"/>
            <a:ext cx="2711450" cy="3389313"/>
          </a:xfrm>
        </p:spPr>
      </p:pic>
    </p:spTree>
    <p:extLst>
      <p:ext uri="{BB962C8B-B14F-4D97-AF65-F5344CB8AC3E}">
        <p14:creationId xmlns:p14="http://schemas.microsoft.com/office/powerpoint/2010/main" val="157253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73113"/>
          </a:xfrm>
        </p:spPr>
        <p:txBody>
          <a:bodyPr/>
          <a:lstStyle/>
          <a:p>
            <a:r>
              <a:rPr lang="en-US" sz="4000" dirty="0" err="1" smtClean="0"/>
              <a:t>Elección</a:t>
            </a:r>
            <a:r>
              <a:rPr lang="en-US" sz="4000" dirty="0" smtClean="0"/>
              <a:t> de 1864</a:t>
            </a:r>
            <a:endParaRPr lang="en-US" sz="4000" dirty="0">
              <a:solidFill>
                <a:srgbClr val="4D4D4D"/>
              </a:solidFill>
            </a:endParaRPr>
          </a:p>
        </p:txBody>
      </p:sp>
      <p:sp>
        <p:nvSpPr>
          <p:cNvPr id="5" name="Content Placeholder 4"/>
          <p:cNvSpPr>
            <a:spLocks noGrp="1"/>
          </p:cNvSpPr>
          <p:nvPr>
            <p:ph idx="1"/>
          </p:nvPr>
        </p:nvSpPr>
        <p:spPr>
          <a:xfrm>
            <a:off x="457200" y="1371600"/>
            <a:ext cx="8229600" cy="4434481"/>
          </a:xfrm>
        </p:spPr>
        <p:txBody>
          <a:bodyPr/>
          <a:lstStyle/>
          <a:p>
            <a:pPr marL="0" indent="0" algn="ctr">
              <a:buNone/>
            </a:pPr>
            <a:r>
              <a:rPr lang="es-PE" dirty="0" smtClean="0"/>
              <a:t>Abraham Lincoln ganó la elección y la guerra continuó </a:t>
            </a:r>
          </a:p>
        </p:txBody>
      </p:sp>
      <p:pic>
        <p:nvPicPr>
          <p:cNvPr id="14338" name="Picture 2" descr="http://media.web.britannica.com/eb-media/40/2140-004-D9972E39.jpg"/>
          <p:cNvPicPr>
            <a:picLocks noChangeAspect="1" noChangeArrowheads="1"/>
          </p:cNvPicPr>
          <p:nvPr/>
        </p:nvPicPr>
        <p:blipFill>
          <a:blip r:embed="rId2" cstate="print"/>
          <a:srcRect/>
          <a:stretch>
            <a:fillRect/>
          </a:stretch>
        </p:blipFill>
        <p:spPr bwMode="auto">
          <a:xfrm>
            <a:off x="1952625" y="2667000"/>
            <a:ext cx="5238750" cy="3571875"/>
          </a:xfrm>
          <a:prstGeom prst="rect">
            <a:avLst/>
          </a:prstGeom>
          <a:noFill/>
        </p:spPr>
      </p:pic>
    </p:spTree>
    <p:extLst>
      <p:ext uri="{BB962C8B-B14F-4D97-AF65-F5344CB8AC3E}">
        <p14:creationId xmlns:p14="http://schemas.microsoft.com/office/powerpoint/2010/main" val="344725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8793" y="6611779"/>
            <a:ext cx="2395207" cy="246221"/>
          </a:xfrm>
          <a:prstGeom prst="rect">
            <a:avLst/>
          </a:prstGeom>
        </p:spPr>
        <p:txBody>
          <a:bodyPr wrap="none">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err="1" smtClean="0">
                <a:solidFill>
                  <a:srgbClr val="4D4D4D"/>
                </a:solidFill>
              </a:rPr>
              <a:t>Terminando</a:t>
            </a:r>
            <a:r>
              <a:rPr lang="en-US" sz="4000" dirty="0" smtClean="0">
                <a:solidFill>
                  <a:srgbClr val="4D4D4D"/>
                </a:solidFill>
              </a:rPr>
              <a:t> la </a:t>
            </a:r>
            <a:r>
              <a:rPr lang="en-US" sz="4000" dirty="0" err="1" smtClean="0">
                <a:solidFill>
                  <a:srgbClr val="4D4D4D"/>
                </a:solidFill>
              </a:rPr>
              <a:t>guerra</a:t>
            </a:r>
            <a:endParaRPr lang="en-US" sz="4000" dirty="0">
              <a:solidFill>
                <a:srgbClr val="4D4D4D"/>
              </a:solidFill>
            </a:endParaRP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623" y="1600200"/>
            <a:ext cx="3275754" cy="4232275"/>
          </a:xfrm>
        </p:spPr>
      </p:pic>
      <p:sp>
        <p:nvSpPr>
          <p:cNvPr id="5" name="Content Placeholder 4"/>
          <p:cNvSpPr>
            <a:spLocks noGrp="1"/>
          </p:cNvSpPr>
          <p:nvPr>
            <p:ph sz="half" idx="2"/>
          </p:nvPr>
        </p:nvSpPr>
        <p:spPr>
          <a:xfrm>
            <a:off x="4343400" y="2590800"/>
            <a:ext cx="4343400" cy="3241201"/>
          </a:xfrm>
        </p:spPr>
        <p:txBody>
          <a:bodyPr/>
          <a:lstStyle/>
          <a:p>
            <a:pPr marL="0" indent="0">
              <a:buNone/>
            </a:pPr>
            <a:r>
              <a:rPr lang="es-PE" sz="2200" dirty="0" smtClean="0"/>
              <a:t>Abraham Lincoln asignó a  </a:t>
            </a:r>
            <a:r>
              <a:rPr lang="es-PE" sz="2200" dirty="0" err="1" smtClean="0"/>
              <a:t>Ulysses</a:t>
            </a:r>
            <a:r>
              <a:rPr lang="es-PE" sz="2200" dirty="0" smtClean="0"/>
              <a:t> S. </a:t>
            </a:r>
            <a:r>
              <a:rPr lang="es-PE" sz="2200" dirty="0" err="1" smtClean="0"/>
              <a:t>Grant</a:t>
            </a:r>
            <a:r>
              <a:rPr lang="es-PE" sz="2200" dirty="0" smtClean="0"/>
              <a:t> como comandante de todas las fuerzas armadas. </a:t>
            </a:r>
            <a:endParaRPr lang="es-PE" sz="2200" dirty="0"/>
          </a:p>
        </p:txBody>
      </p:sp>
    </p:spTree>
    <p:extLst>
      <p:ext uri="{BB962C8B-B14F-4D97-AF65-F5344CB8AC3E}">
        <p14:creationId xmlns:p14="http://schemas.microsoft.com/office/powerpoint/2010/main" val="4336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417638"/>
            <a:ext cx="5701689" cy="3998309"/>
          </a:xfrm>
          <a:prstGeom prst="rect">
            <a:avLst/>
          </a:prstGeom>
          <a:noFill/>
          <a:ln w="9525">
            <a:noFill/>
            <a:miter lim="800000"/>
            <a:headEnd/>
            <a:tailEnd/>
          </a:ln>
        </p:spPr>
      </p:pic>
      <p:sp>
        <p:nvSpPr>
          <p:cNvPr id="3" name="Title 2"/>
          <p:cNvSpPr>
            <a:spLocks noGrp="1"/>
          </p:cNvSpPr>
          <p:nvPr>
            <p:ph type="title"/>
          </p:nvPr>
        </p:nvSpPr>
        <p:spPr/>
        <p:txBody>
          <a:bodyPr/>
          <a:lstStyle/>
          <a:p>
            <a:r>
              <a:rPr lang="en-US" sz="4000" dirty="0" err="1" smtClean="0">
                <a:solidFill>
                  <a:srgbClr val="4D4D4D"/>
                </a:solidFill>
              </a:rPr>
              <a:t>Terminando</a:t>
            </a:r>
            <a:r>
              <a:rPr lang="en-US" sz="4000" dirty="0" smtClean="0">
                <a:solidFill>
                  <a:srgbClr val="4D4D4D"/>
                </a:solidFill>
              </a:rPr>
              <a:t> la </a:t>
            </a:r>
            <a:r>
              <a:rPr lang="en-US" sz="4000" dirty="0" err="1" smtClean="0">
                <a:solidFill>
                  <a:srgbClr val="4D4D4D"/>
                </a:solidFill>
              </a:rPr>
              <a:t>guerra</a:t>
            </a:r>
            <a:endParaRPr lang="en-US" sz="4000" dirty="0">
              <a:solidFill>
                <a:srgbClr val="4D4D4D"/>
              </a:solidFill>
            </a:endParaRPr>
          </a:p>
        </p:txBody>
      </p:sp>
      <p:sp>
        <p:nvSpPr>
          <p:cNvPr id="2" name="Rectangle 1"/>
          <p:cNvSpPr/>
          <p:nvPr/>
        </p:nvSpPr>
        <p:spPr>
          <a:xfrm>
            <a:off x="755344" y="5562600"/>
            <a:ext cx="7391400" cy="830997"/>
          </a:xfrm>
          <a:prstGeom prst="rect">
            <a:avLst/>
          </a:prstGeom>
        </p:spPr>
        <p:txBody>
          <a:bodyPr wrap="square">
            <a:spAutoFit/>
          </a:bodyPr>
          <a:lstStyle/>
          <a:p>
            <a:pPr algn="ctr"/>
            <a:r>
              <a:rPr lang="es-ES_tradnl" sz="2400" dirty="0" err="1" smtClean="0"/>
              <a:t>Grant</a:t>
            </a:r>
            <a:r>
              <a:rPr lang="es-ES_tradnl" sz="2400" dirty="0" smtClean="0"/>
              <a:t> decidió luchar la Guerra en cinco frentes, con el mayor número en Richmond y Atlanta.</a:t>
            </a:r>
            <a:endParaRPr lang="es-ES_tradnl" sz="2400" dirty="0"/>
          </a:p>
        </p:txBody>
      </p:sp>
    </p:spTree>
    <p:extLst>
      <p:ext uri="{BB962C8B-B14F-4D97-AF65-F5344CB8AC3E}">
        <p14:creationId xmlns:p14="http://schemas.microsoft.com/office/powerpoint/2010/main" val="396464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2688" y="6611779"/>
            <a:ext cx="2451312" cy="246221"/>
          </a:xfrm>
          <a:prstGeom prst="rect">
            <a:avLst/>
          </a:prstGeom>
          <a:noFill/>
        </p:spPr>
        <p:txBody>
          <a:bodyPr wrap="none" rtlCol="0">
            <a:spAutoFit/>
          </a:bodyPr>
          <a:lstStyle/>
          <a:p>
            <a:r>
              <a:rPr lang="en-US" sz="1000" dirty="0" smtClean="0"/>
              <a:t>Image courtesy of the National Park Service</a:t>
            </a:r>
            <a:endParaRPr lang="en-US" sz="1000" dirty="0"/>
          </a:p>
        </p:txBody>
      </p:sp>
      <p:sp>
        <p:nvSpPr>
          <p:cNvPr id="4" name="Title 3"/>
          <p:cNvSpPr>
            <a:spLocks noGrp="1"/>
          </p:cNvSpPr>
          <p:nvPr>
            <p:ph type="title"/>
          </p:nvPr>
        </p:nvSpPr>
        <p:spPr/>
        <p:txBody>
          <a:bodyPr/>
          <a:lstStyle/>
          <a:p>
            <a:r>
              <a:rPr lang="en-US" dirty="0" smtClean="0"/>
              <a:t>Confederate Surrender</a:t>
            </a:r>
            <a:endParaRPr lang="en-US" dirty="0"/>
          </a:p>
        </p:txBody>
      </p:sp>
      <p:pic>
        <p:nvPicPr>
          <p:cNvPr id="8" name="Content Placeholder 7"/>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33400" y="1905000"/>
            <a:ext cx="3648125" cy="3048000"/>
          </a:xfrm>
        </p:spPr>
      </p:pic>
      <p:sp>
        <p:nvSpPr>
          <p:cNvPr id="7" name="Content Placeholder 6"/>
          <p:cNvSpPr>
            <a:spLocks noGrp="1"/>
          </p:cNvSpPr>
          <p:nvPr>
            <p:ph sz="half" idx="2"/>
          </p:nvPr>
        </p:nvSpPr>
        <p:spPr/>
        <p:txBody>
          <a:bodyPr/>
          <a:lstStyle/>
          <a:p>
            <a:pPr marL="0" indent="0">
              <a:buNone/>
            </a:pPr>
            <a:r>
              <a:rPr lang="es-ES_tradnl" sz="2200" dirty="0" smtClean="0"/>
              <a:t>Los ejércitos de la Unión pudieron coordinar y Lee se rindió en </a:t>
            </a:r>
            <a:r>
              <a:rPr lang="es-ES_tradnl" sz="2200" dirty="0" err="1" smtClean="0"/>
              <a:t>Appomattox</a:t>
            </a:r>
            <a:r>
              <a:rPr lang="es-ES_tradnl" sz="2200" dirty="0" smtClean="0"/>
              <a:t>, Virginia el 9 de </a:t>
            </a:r>
            <a:r>
              <a:rPr lang="es-ES_tradnl" sz="2200" dirty="0" err="1" smtClean="0"/>
              <a:t>april</a:t>
            </a:r>
            <a:r>
              <a:rPr lang="es-ES_tradnl" sz="2200" dirty="0" smtClean="0"/>
              <a:t>, 1865. </a:t>
            </a:r>
          </a:p>
          <a:p>
            <a:pPr marL="0" indent="0">
              <a:buNone/>
            </a:pPr>
            <a:endParaRPr lang="es-ES_tradnl" sz="2200" dirty="0" smtClean="0"/>
          </a:p>
          <a:p>
            <a:pPr marL="0" indent="0">
              <a:buNone/>
            </a:pPr>
            <a:r>
              <a:rPr lang="es-ES_tradnl" sz="2200" dirty="0" smtClean="0">
                <a:solidFill>
                  <a:srgbClr val="225790"/>
                </a:solidFill>
                <a:latin typeface="+mj-lt"/>
              </a:rPr>
              <a:t>Encuentra </a:t>
            </a:r>
            <a:r>
              <a:rPr lang="es-ES_tradnl" sz="2200" dirty="0" err="1" smtClean="0">
                <a:solidFill>
                  <a:srgbClr val="225790"/>
                </a:solidFill>
                <a:latin typeface="+mj-lt"/>
              </a:rPr>
              <a:t>Appomattox</a:t>
            </a:r>
            <a:r>
              <a:rPr lang="es-ES_tradnl" sz="2200" dirty="0" smtClean="0">
                <a:solidFill>
                  <a:srgbClr val="225790"/>
                </a:solidFill>
                <a:latin typeface="+mj-lt"/>
              </a:rPr>
              <a:t> en tu mapa y escribe, Rendición de los Confederados. </a:t>
            </a:r>
            <a:endParaRPr lang="es-ES_tradnl" sz="2200" dirty="0">
              <a:solidFill>
                <a:srgbClr val="225790"/>
              </a:solidFill>
              <a:latin typeface="+mj-lt"/>
            </a:endParaRPr>
          </a:p>
        </p:txBody>
      </p:sp>
    </p:spTree>
    <p:extLst>
      <p:ext uri="{BB962C8B-B14F-4D97-AF65-F5344CB8AC3E}">
        <p14:creationId xmlns:p14="http://schemas.microsoft.com/office/powerpoint/2010/main" val="344968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66400"/>
          </a:xfrm>
        </p:spPr>
        <p:txBody>
          <a:bodyPr/>
          <a:lstStyle/>
          <a:p>
            <a:r>
              <a:rPr lang="en-US" dirty="0" smtClean="0"/>
              <a:t>Lincoln </a:t>
            </a:r>
            <a:r>
              <a:rPr lang="en-US" dirty="0" err="1" smtClean="0"/>
              <a:t>assessinado</a:t>
            </a:r>
            <a:r>
              <a:rPr lang="en-US" dirty="0" smtClean="0"/>
              <a:t> </a:t>
            </a:r>
            <a:endParaRPr lang="en-US" dirty="0"/>
          </a:p>
        </p:txBody>
      </p:sp>
      <p:sp>
        <p:nvSpPr>
          <p:cNvPr id="4" name="AutoShape 2" descr="Image result for assassination of lincoln"/>
          <p:cNvSpPr>
            <a:spLocks noGrp="1" noChangeAspect="1" noChangeArrowheads="1"/>
          </p:cNvSpPr>
          <p:nvPr>
            <p:ph type="subTitle" idx="1"/>
          </p:nvPr>
        </p:nvSpPr>
        <p:spPr bwMode="auto">
          <a:xfrm>
            <a:off x="1371600" y="4917020"/>
            <a:ext cx="6400800" cy="11027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ES" dirty="0">
                <a:hlinkClick r:id="rId2" tooltip="14 de abril"/>
              </a:rPr>
              <a:t>14 de abril</a:t>
            </a:r>
            <a:r>
              <a:rPr lang="es-ES" dirty="0"/>
              <a:t> de </a:t>
            </a:r>
            <a:r>
              <a:rPr lang="es-ES" dirty="0">
                <a:hlinkClick r:id="rId3" tooltip="1865"/>
              </a:rPr>
              <a:t>1865</a:t>
            </a:r>
            <a:r>
              <a:rPr lang="es-ES" dirty="0"/>
              <a:t> </a:t>
            </a:r>
            <a:r>
              <a:rPr lang="es-ES" dirty="0" smtClean="0"/>
              <a:t>en </a:t>
            </a:r>
            <a:r>
              <a:rPr lang="es-ES" dirty="0">
                <a:hlinkClick r:id="rId4" tooltip="Washington D. C."/>
              </a:rPr>
              <a:t>Washington D. C</a:t>
            </a:r>
            <a:r>
              <a:rPr lang="es-ES" dirty="0" smtClean="0">
                <a:hlinkClick r:id="rId4" tooltip="Washington D. C."/>
              </a:rPr>
              <a:t>.</a:t>
            </a:r>
            <a:endParaRPr lang="es-ES" dirty="0" smtClean="0"/>
          </a:p>
          <a:p>
            <a:r>
              <a:rPr lang="es-ES" dirty="0" smtClean="0"/>
              <a:t>5 días después del fin de la guerra</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840608"/>
            <a:ext cx="4724400" cy="3011805"/>
          </a:xfrm>
          <a:prstGeom prst="rect">
            <a:avLst/>
          </a:prstGeom>
        </p:spPr>
      </p:pic>
    </p:spTree>
    <p:extLst>
      <p:ext uri="{BB962C8B-B14F-4D97-AF65-F5344CB8AC3E}">
        <p14:creationId xmlns:p14="http://schemas.microsoft.com/office/powerpoint/2010/main" val="2033361430"/>
      </p:ext>
    </p:extLst>
  </p:cSld>
  <p:clrMapOvr>
    <a:masterClrMapping/>
  </p:clrMapOvr>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1670</TotalTime>
  <Words>635</Words>
  <Application>Microsoft Office PowerPoint</Application>
  <PresentationFormat>On-screen Show (4:3)</PresentationFormat>
  <Paragraphs>67</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PGothic</vt:lpstr>
      <vt:lpstr>Arial</vt:lpstr>
      <vt:lpstr>Calibri</vt:lpstr>
      <vt:lpstr>Georgia</vt:lpstr>
      <vt:lpstr>Curriculum</vt:lpstr>
      <vt:lpstr>1864-1865: Terminando la guerra</vt:lpstr>
      <vt:lpstr>Terminando la guerra</vt:lpstr>
      <vt:lpstr>Elección de 1864</vt:lpstr>
      <vt:lpstr>Elección de 1864</vt:lpstr>
      <vt:lpstr>Elección de 1864</vt:lpstr>
      <vt:lpstr>Terminando la guerra</vt:lpstr>
      <vt:lpstr>Terminando la guerra</vt:lpstr>
      <vt:lpstr>Confederate Surrender</vt:lpstr>
      <vt:lpstr>Lincoln assessinado </vt:lpstr>
      <vt:lpstr>Confederate Surrender</vt:lpstr>
      <vt:lpstr>Confederate Surrender</vt:lpstr>
      <vt:lpstr>Johnston Surrenders to Sherman</vt:lpstr>
      <vt:lpstr>Rebuilding</vt:lpstr>
      <vt:lpstr>Línea de Tiempo y Mapa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So Far…</dc:title>
  <dc:creator>Sheralyn</dc:creator>
  <cp:lastModifiedBy>Argo, Claudia</cp:lastModifiedBy>
  <cp:revision>104</cp:revision>
  <cp:lastPrinted>2010-12-30T19:11:59Z</cp:lastPrinted>
  <dcterms:created xsi:type="dcterms:W3CDTF">2011-02-25T18:40:51Z</dcterms:created>
  <dcterms:modified xsi:type="dcterms:W3CDTF">2016-06-10T15:26:15Z</dcterms:modified>
</cp:coreProperties>
</file>