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95" r:id="rId4"/>
    <p:sldId id="263" r:id="rId5"/>
    <p:sldId id="299" r:id="rId6"/>
    <p:sldId id="298" r:id="rId7"/>
    <p:sldId id="265" r:id="rId8"/>
    <p:sldId id="306" r:id="rId9"/>
    <p:sldId id="260" r:id="rId10"/>
    <p:sldId id="261" r:id="rId11"/>
    <p:sldId id="307" r:id="rId12"/>
    <p:sldId id="262" r:id="rId13"/>
    <p:sldId id="304" r:id="rId14"/>
    <p:sldId id="271" r:id="rId15"/>
    <p:sldId id="272" r:id="rId16"/>
    <p:sldId id="273" r:id="rId17"/>
    <p:sldId id="274" r:id="rId18"/>
    <p:sldId id="275" r:id="rId19"/>
    <p:sldId id="276" r:id="rId20"/>
    <p:sldId id="277" r:id="rId21"/>
    <p:sldId id="278" r:id="rId22"/>
    <p:sldId id="300" r:id="rId23"/>
    <p:sldId id="305" r:id="rId24"/>
    <p:sldId id="308" r:id="rId25"/>
    <p:sldId id="282" r:id="rId26"/>
    <p:sldId id="284" r:id="rId27"/>
    <p:sldId id="285" r:id="rId28"/>
    <p:sldId id="286" r:id="rId29"/>
    <p:sldId id="287" r:id="rId30"/>
    <p:sldId id="288" r:id="rId31"/>
    <p:sldId id="290" r:id="rId32"/>
    <p:sldId id="30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90"/>
    <a:srgbClr val="2266B8"/>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036" autoAdjust="0"/>
  </p:normalViewPr>
  <p:slideViewPr>
    <p:cSldViewPr>
      <p:cViewPr varScale="1">
        <p:scale>
          <a:sx n="63" d="100"/>
          <a:sy n="63" d="100"/>
        </p:scale>
        <p:origin x="7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5A6D5-7418-4044-82F6-82B83D4E5F7A}" type="datetimeFigureOut">
              <a:rPr lang="en-US" smtClean="0"/>
              <a:pPr/>
              <a:t>6/6/2016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873D4-1168-4F80-BF4F-F53F20AF8559}" type="slidenum">
              <a:rPr lang="en-US" smtClean="0"/>
              <a:pPr/>
              <a:t>‹#›</a:t>
            </a:fld>
            <a:endParaRPr lang="en-US"/>
          </a:p>
        </p:txBody>
      </p:sp>
    </p:spTree>
    <p:extLst>
      <p:ext uri="{BB962C8B-B14F-4D97-AF65-F5344CB8AC3E}">
        <p14:creationId xmlns:p14="http://schemas.microsoft.com/office/powerpoint/2010/main" val="38607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war had not been going well for  the Union armies around Washington, D.C.</a:t>
            </a:r>
            <a:br>
              <a:rPr lang="en-US" sz="1200" dirty="0" smtClean="0">
                <a:solidFill>
                  <a:schemeClr val="tx1"/>
                </a:solidFill>
                <a:latin typeface="+mn-lt"/>
              </a:rPr>
            </a:br>
            <a:r>
              <a:rPr lang="en-US" sz="1200" dirty="0" smtClean="0">
                <a:solidFill>
                  <a:schemeClr val="tx1"/>
                </a:solidFill>
                <a:latin typeface="+mn-lt"/>
              </a:rPr>
              <a:t/>
            </a:r>
            <a:br>
              <a:rPr lang="en-US" sz="1200" dirty="0" smtClean="0">
                <a:solidFill>
                  <a:schemeClr val="tx1"/>
                </a:solidFill>
                <a:latin typeface="+mn-lt"/>
              </a:rPr>
            </a:br>
            <a:r>
              <a:rPr lang="en-US" sz="1200" dirty="0" smtClean="0">
                <a:solidFill>
                  <a:schemeClr val="tx1"/>
                </a:solidFill>
                <a:latin typeface="+mn-lt"/>
              </a:rPr>
              <a:t>The Union had lost every major battle in which it had fought in 1861 and 1862.</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4</a:t>
            </a:fld>
            <a:endParaRPr lang="en-US"/>
          </a:p>
        </p:txBody>
      </p:sp>
    </p:spTree>
    <p:extLst>
      <p:ext uri="{BB962C8B-B14F-4D97-AF65-F5344CB8AC3E}">
        <p14:creationId xmlns:p14="http://schemas.microsoft.com/office/powerpoint/2010/main" val="14601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War Department decided that African American soldiers would be placed in all African American units commanded by white officers.</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26</a:t>
            </a:fld>
            <a:endParaRPr lang="en-US"/>
          </a:p>
        </p:txBody>
      </p:sp>
    </p:spTree>
    <p:extLst>
      <p:ext uri="{BB962C8B-B14F-4D97-AF65-F5344CB8AC3E}">
        <p14:creationId xmlns:p14="http://schemas.microsoft.com/office/powerpoint/2010/main" val="13286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African Americans were now directly involved in their own emancipation.</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30</a:t>
            </a:fld>
            <a:endParaRPr lang="en-US"/>
          </a:p>
        </p:txBody>
      </p:sp>
    </p:spTree>
    <p:extLst>
      <p:ext uri="{BB962C8B-B14F-4D97-AF65-F5344CB8AC3E}">
        <p14:creationId xmlns:p14="http://schemas.microsoft.com/office/powerpoint/2010/main" val="51376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stated purpose of the war by the United States was to save the Union. </a:t>
            </a:r>
            <a:br>
              <a:rPr lang="en-US" sz="1200" dirty="0" smtClean="0">
                <a:solidFill>
                  <a:schemeClr val="tx1"/>
                </a:solidFill>
                <a:latin typeface="+mn-lt"/>
              </a:rPr>
            </a:br>
            <a:r>
              <a:rPr lang="en-US" sz="1200" dirty="0" smtClean="0">
                <a:solidFill>
                  <a:schemeClr val="tx1"/>
                </a:solidFill>
                <a:latin typeface="+mn-lt"/>
              </a:rPr>
              <a:t>However, abolitionists and Republicans were pressuring Lincoln to making freeing the slaves a goal of the war. </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6</a:t>
            </a:fld>
            <a:endParaRPr lang="en-US"/>
          </a:p>
        </p:txBody>
      </p:sp>
    </p:spTree>
    <p:extLst>
      <p:ext uri="{BB962C8B-B14F-4D97-AF65-F5344CB8AC3E}">
        <p14:creationId xmlns:p14="http://schemas.microsoft.com/office/powerpoint/2010/main" val="325500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latin typeface="+mn-lt"/>
              </a:rPr>
              <a:t>Before freeing the slaves could be added to the war aims Lincoln felt strongly that the Union needed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7</a:t>
            </a:fld>
            <a:endParaRPr lang="en-US"/>
          </a:p>
        </p:txBody>
      </p:sp>
    </p:spTree>
    <p:extLst>
      <p:ext uri="{BB962C8B-B14F-4D97-AF65-F5344CB8AC3E}">
        <p14:creationId xmlns:p14="http://schemas.microsoft.com/office/powerpoint/2010/main" val="214053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The result of the Battle of Antietam (or Sharpsburg, as the Confederates called it), the Confederate army left Maryland and went back into Virginia, allowing the Union to claim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10</a:t>
            </a:fld>
            <a:endParaRPr lang="en-US"/>
          </a:p>
        </p:txBody>
      </p:sp>
    </p:spTree>
    <p:extLst>
      <p:ext uri="{BB962C8B-B14F-4D97-AF65-F5344CB8AC3E}">
        <p14:creationId xmlns:p14="http://schemas.microsoft.com/office/powerpoint/2010/main" val="347983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Abraham Lincoln now had a victory to issue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12</a:t>
            </a:fld>
            <a:endParaRPr lang="en-US"/>
          </a:p>
        </p:txBody>
      </p:sp>
    </p:spTree>
    <p:extLst>
      <p:ext uri="{BB962C8B-B14F-4D97-AF65-F5344CB8AC3E}">
        <p14:creationId xmlns:p14="http://schemas.microsoft.com/office/powerpoint/2010/main" val="8749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However, Lincoln had some challenges to overcome before he wrote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13</a:t>
            </a:fld>
            <a:endParaRPr lang="en-US"/>
          </a:p>
        </p:txBody>
      </p:sp>
    </p:spTree>
    <p:extLst>
      <p:ext uri="{BB962C8B-B14F-4D97-AF65-F5344CB8AC3E}">
        <p14:creationId xmlns:p14="http://schemas.microsoft.com/office/powerpoint/2010/main" val="215534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Lincoln therefore stated in his Emancipation Proclamation that any property (slaves) captured by U.S. military forces would be freed.</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20</a:t>
            </a:fld>
            <a:endParaRPr lang="en-US"/>
          </a:p>
        </p:txBody>
      </p:sp>
    </p:spTree>
    <p:extLst>
      <p:ext uri="{BB962C8B-B14F-4D97-AF65-F5344CB8AC3E}">
        <p14:creationId xmlns:p14="http://schemas.microsoft.com/office/powerpoint/2010/main" val="161470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Union demonstrated its ability to fight</a:t>
            </a:r>
            <a:r>
              <a:rPr lang="en-US" sz="1200" baseline="0" dirty="0" smtClean="0"/>
              <a:t> and win against the Confederate army. In addition, m</a:t>
            </a:r>
            <a:r>
              <a:rPr lang="en-US" sz="1200" dirty="0" smtClean="0"/>
              <a:t>ost Europeans did not like slavery. Therefore, now that the war was about freeing the slaves, they decided not to get involved with either the Union or the Confederacy.</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23</a:t>
            </a:fld>
            <a:endParaRPr lang="en-US"/>
          </a:p>
        </p:txBody>
      </p:sp>
    </p:spTree>
    <p:extLst>
      <p:ext uri="{BB962C8B-B14F-4D97-AF65-F5344CB8AC3E}">
        <p14:creationId xmlns:p14="http://schemas.microsoft.com/office/powerpoint/2010/main" val="37487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Lincoln had some other challenges. He wanted African American men interested in joining the United States military to be able to do so.</a:t>
            </a:r>
            <a:r>
              <a:rPr lang="en-US" sz="1200" baseline="0" dirty="0" smtClean="0"/>
              <a:t> </a:t>
            </a:r>
            <a:r>
              <a:rPr lang="en-US" sz="1200" dirty="0" smtClean="0"/>
              <a:t>However, some white, Union soldiers did not want to serve with African American soldiers. There were also concerns about how well African Americans would fight since most of them did not have any military service. </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24</a:t>
            </a:fld>
            <a:endParaRPr lang="en-US"/>
          </a:p>
        </p:txBody>
      </p:sp>
    </p:spTree>
    <p:extLst>
      <p:ext uri="{BB962C8B-B14F-4D97-AF65-F5344CB8AC3E}">
        <p14:creationId xmlns:p14="http://schemas.microsoft.com/office/powerpoint/2010/main" val="110637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0F5FF34-8701-4265-B377-FFBF609EBD72}" type="slidenum">
              <a:rPr lang="en-US" smtClean="0"/>
              <a:pPr>
                <a:defRPr/>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21377-F800-4B0E-9BCD-EC403AAAC6EA}" type="slidenum">
              <a:rPr lang="en-US" smtClean="0"/>
              <a:pPr>
                <a:defRPr/>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F7C9BA-9A34-41EA-8A87-110F45E0D4F6}" type="slidenum">
              <a:rPr lang="en-US" smtClean="0"/>
              <a:pPr>
                <a:defRPr/>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216B3-12B7-4D39-8AA5-95D7703B0525}" type="slidenum">
              <a:rPr lang="en-US" smtClean="0"/>
              <a:pPr>
                <a:defRPr/>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D2C541-C646-4626-A4A0-DA634764FD6D}" type="slidenum">
              <a:rPr lang="en-US" smtClean="0"/>
              <a:pPr>
                <a:defRPr/>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417CB6E-1F9A-4F23-A967-D032466A5BF5}" type="slidenum">
              <a:rPr lang="en-US" smtClean="0"/>
              <a:pPr>
                <a:defRPr/>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A263722-517A-40A4-9387-D7D5E862D1A7}" type="slidenum">
              <a:rPr lang="en-US" smtClean="0"/>
              <a:pPr>
                <a:defRPr/>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08C00-CD22-45A9-A9AD-E29E45F0D961}" type="slidenum">
              <a:rPr lang="en-US" smtClean="0"/>
              <a:pPr>
                <a:defRPr/>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7DB9A5-6906-4A6B-B687-92741E46B9AD}" type="slidenum">
              <a:rPr lang="en-US" smtClean="0"/>
              <a:pPr>
                <a:defRPr/>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E0CF04-CCE6-4948-A877-1CE543EB82C7}" type="slidenum">
              <a:rPr lang="en-US" smtClean="0"/>
              <a:pPr>
                <a:defRPr/>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F115D4D-A9AD-4E6D-860A-DD070AAEAB23}" type="slidenum">
              <a:rPr lang="en-US" smtClean="0"/>
              <a:pPr>
                <a:defRPr/>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FF6D7B0-9362-4AA8-ADE1-4ED20076FC7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66400"/>
          </a:xfrm>
        </p:spPr>
        <p:txBody>
          <a:bodyPr/>
          <a:lstStyle/>
          <a:p>
            <a:r>
              <a:rPr lang="en-US" dirty="0" smtClean="0">
                <a:solidFill>
                  <a:schemeClr val="bg1"/>
                </a:solidFill>
              </a:rPr>
              <a:t>1862: Antietam y </a:t>
            </a:r>
            <a:r>
              <a:rPr lang="en-US" dirty="0" err="1" smtClean="0">
                <a:solidFill>
                  <a:schemeClr val="bg1"/>
                </a:solidFill>
              </a:rPr>
              <a:t>Emancipación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Antietam</a:t>
            </a:r>
            <a:endParaRPr lang="en-US" sz="4000" dirty="0">
              <a:solidFill>
                <a:srgbClr val="4D4D4D"/>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1383" y="1600200"/>
            <a:ext cx="5601233" cy="4205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Emancipación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5258" y="1783080"/>
            <a:ext cx="3593483" cy="3291840"/>
          </a:xfrm>
          <a:prstGeom prst="rect">
            <a:avLst/>
          </a:prstGeom>
          <a:noFill/>
          <a:ln>
            <a:noFill/>
          </a:ln>
        </p:spPr>
      </p:pic>
    </p:spTree>
    <p:extLst>
      <p:ext uri="{BB962C8B-B14F-4D97-AF65-F5344CB8AC3E}">
        <p14:creationId xmlns:p14="http://schemas.microsoft.com/office/powerpoint/2010/main" val="239607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Emancipación</a:t>
            </a:r>
            <a:endParaRPr lang="en-US" sz="4000" dirty="0">
              <a:solidFill>
                <a:srgbClr val="4D4D4D"/>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873" y="1600200"/>
            <a:ext cx="5942254" cy="4205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dirty="0" err="1" smtClean="0"/>
              <a:t>Emancipación</a:t>
            </a:r>
            <a:r>
              <a:rPr lang="en-US" dirty="0" smtClean="0"/>
              <a:t>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0044" y="1600200"/>
            <a:ext cx="5183912" cy="4205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dirty="0" err="1" smtClean="0"/>
              <a:t>Emancipación</a:t>
            </a:r>
            <a:endParaRPr lang="en-US" sz="4000" dirty="0" smtClean="0">
              <a:solidFill>
                <a:srgbClr val="4D4D4D"/>
              </a:solidFill>
            </a:endParaRPr>
          </a:p>
        </p:txBody>
      </p:sp>
      <p:pic>
        <p:nvPicPr>
          <p:cNvPr id="22531" name="Content Placeholder 5" descr="Constitution.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692432"/>
            <a:ext cx="3420422" cy="4140043"/>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ontent Placeholder 1"/>
          <p:cNvSpPr>
            <a:spLocks noGrp="1"/>
          </p:cNvSpPr>
          <p:nvPr>
            <p:ph sz="half" idx="2"/>
          </p:nvPr>
        </p:nvSpPr>
        <p:spPr/>
        <p:txBody>
          <a:bodyPr/>
          <a:lstStyle/>
          <a:p>
            <a:pPr marL="0" indent="0">
              <a:buNone/>
            </a:pPr>
            <a:r>
              <a:rPr lang="es-MX" sz="2200" dirty="0" smtClean="0">
                <a:latin typeface="Georgia" pitchFamily="18" charset="0"/>
              </a:rPr>
              <a:t>Su primer meta era que los Estados Unidos no prohibía la esclavitud. Estados individuales podrían prohibirlo, pero el gobierno de EEUU no podía. </a:t>
            </a:r>
            <a:endParaRPr lang="es-MX" sz="2200"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err="1" smtClean="0"/>
              <a:t>Emancipación</a:t>
            </a:r>
            <a:endParaRPr lang="en-US" sz="4000" dirty="0" smtClean="0">
              <a:solidFill>
                <a:srgbClr val="4D4D4D"/>
              </a:solidFill>
            </a:endParaRPr>
          </a:p>
        </p:txBody>
      </p:sp>
      <p:pic>
        <p:nvPicPr>
          <p:cNvPr id="22531" name="Content Placeholder 3" descr="USPSLincoln3.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038600" cy="2444588"/>
          </a:xfrm>
        </p:spPr>
      </p:pic>
      <p:sp>
        <p:nvSpPr>
          <p:cNvPr id="2" name="Content Placeholder 1"/>
          <p:cNvSpPr>
            <a:spLocks noGrp="1"/>
          </p:cNvSpPr>
          <p:nvPr>
            <p:ph sz="half" idx="2"/>
          </p:nvPr>
        </p:nvSpPr>
        <p:spPr/>
        <p:txBody>
          <a:bodyPr/>
          <a:lstStyle/>
          <a:p>
            <a:pPr marL="0" indent="0">
              <a:buNone/>
            </a:pPr>
            <a:r>
              <a:rPr lang="es-MX" sz="2200" dirty="0" smtClean="0">
                <a:latin typeface="Georgia" pitchFamily="18" charset="0"/>
              </a:rPr>
              <a:t>Lincoln usó su sabiduría como abogado para encontrar una solución más o menos basada el la siguiente pregunta que me gustaría que contestaran: </a:t>
            </a:r>
          </a:p>
          <a:p>
            <a:pPr marL="0" indent="0">
              <a:buNone/>
            </a:pPr>
            <a:endParaRPr lang="en-US" sz="2200" dirty="0" smtClean="0">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dirty="0" err="1" smtClean="0"/>
              <a:t>Emancipación</a:t>
            </a:r>
            <a:endParaRPr lang="en-US" sz="4000" i="1" dirty="0" smtClean="0">
              <a:solidFill>
                <a:srgbClr val="4D4D4D"/>
              </a:solidFill>
            </a:endParaRPr>
          </a:p>
        </p:txBody>
      </p:sp>
      <p:pic>
        <p:nvPicPr>
          <p:cNvPr id="24579" name="Content Placeholder 3" descr="slavery chains.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0404" y="1676399"/>
            <a:ext cx="3762995" cy="4048463"/>
          </a:xfrm>
          <a:prstGeom prst="rect">
            <a:avLst/>
          </a:prstGeom>
          <a:noFill/>
          <a:ln>
            <a:noFill/>
          </a:ln>
        </p:spPr>
      </p:pic>
      <p:sp>
        <p:nvSpPr>
          <p:cNvPr id="2" name="Content Placeholder 1"/>
          <p:cNvSpPr>
            <a:spLocks noGrp="1"/>
          </p:cNvSpPr>
          <p:nvPr>
            <p:ph sz="half" idx="2"/>
          </p:nvPr>
        </p:nvSpPr>
        <p:spPr/>
        <p:txBody>
          <a:bodyPr/>
          <a:lstStyle/>
          <a:p>
            <a:pPr marL="0" indent="0">
              <a:buNone/>
            </a:pPr>
            <a:r>
              <a:rPr lang="es-MX" sz="2200" dirty="0" smtClean="0">
                <a:solidFill>
                  <a:srgbClr val="225790"/>
                </a:solidFill>
                <a:latin typeface="+mj-lt"/>
              </a:rPr>
              <a:t>Pregunta: </a:t>
            </a:r>
          </a:p>
          <a:p>
            <a:pPr marL="0" indent="0">
              <a:buNone/>
            </a:pPr>
            <a:r>
              <a:rPr lang="es-MX" sz="2200" dirty="0" smtClean="0"/>
              <a:t>¿Como legalmente consideraban los amos a sus esclavos (y caballos, edificios, </a:t>
            </a:r>
            <a:r>
              <a:rPr lang="es-MX" sz="2200" dirty="0" err="1" smtClean="0"/>
              <a:t>etc</a:t>
            </a:r>
            <a:r>
              <a:rPr lang="es-MX" sz="2200" dirty="0" smtClean="0"/>
              <a:t>…)? </a:t>
            </a:r>
            <a:endParaRPr lang="es-MX"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000" dirty="0" err="1" smtClean="0"/>
              <a:t>Emancipación</a:t>
            </a:r>
            <a:endParaRPr lang="en-US" sz="4000" dirty="0" smtClean="0">
              <a:solidFill>
                <a:srgbClr val="4D4D4D"/>
              </a:solidFill>
            </a:endParaRPr>
          </a:p>
        </p:txBody>
      </p:sp>
      <p:pic>
        <p:nvPicPr>
          <p:cNvPr id="25603" name="Content Placeholder 3" descr="31259.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38600" cy="2689707"/>
          </a:xfrm>
          <a:prstGeom prst="rect">
            <a:avLst/>
          </a:prstGeom>
          <a:noFill/>
          <a:ln>
            <a:noFill/>
          </a:ln>
        </p:spPr>
      </p:pic>
      <p:sp>
        <p:nvSpPr>
          <p:cNvPr id="2" name="Content Placeholder 1"/>
          <p:cNvSpPr>
            <a:spLocks noGrp="1"/>
          </p:cNvSpPr>
          <p:nvPr>
            <p:ph sz="half" idx="2"/>
          </p:nvPr>
        </p:nvSpPr>
        <p:spPr/>
        <p:txBody>
          <a:bodyPr/>
          <a:lstStyle/>
          <a:p>
            <a:pPr marL="0" indent="0">
              <a:buNone/>
            </a:pPr>
            <a:r>
              <a:rPr lang="es-MX" sz="2200" dirty="0" smtClean="0">
                <a:solidFill>
                  <a:srgbClr val="225790"/>
                </a:solidFill>
                <a:latin typeface="+mn-lt"/>
              </a:rPr>
              <a:t>Respuesta: </a:t>
            </a:r>
          </a:p>
          <a:p>
            <a:pPr marL="0" indent="0">
              <a:buNone/>
            </a:pPr>
            <a:r>
              <a:rPr lang="es-MX" sz="2200" dirty="0" smtClean="0">
                <a:latin typeface="Georgia" pitchFamily="18" charset="0"/>
              </a:rPr>
              <a:t>Los esclavos era considerados como propiedad. </a:t>
            </a:r>
            <a:endParaRPr lang="es-MX" sz="2200" dirty="0">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000" dirty="0" err="1" smtClean="0"/>
              <a:t>Emancipación</a:t>
            </a:r>
            <a:endParaRPr lang="en-US" sz="4000" dirty="0">
              <a:solidFill>
                <a:srgbClr val="4D4D4D"/>
              </a:solidFill>
            </a:endParaRPr>
          </a:p>
        </p:txBody>
      </p:sp>
      <p:pic>
        <p:nvPicPr>
          <p:cNvPr id="26627" name="Content Placeholder 3" descr="jacksonspoils.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21712" y="1600200"/>
            <a:ext cx="2921688" cy="4232275"/>
          </a:xfrm>
          <a:prstGeom prst="rect">
            <a:avLst/>
          </a:prstGeom>
          <a:noFill/>
          <a:ln>
            <a:noFill/>
          </a:ln>
        </p:spPr>
      </p:pic>
      <p:sp>
        <p:nvSpPr>
          <p:cNvPr id="3" name="Content Placeholder 2"/>
          <p:cNvSpPr>
            <a:spLocks noGrp="1"/>
          </p:cNvSpPr>
          <p:nvPr>
            <p:ph sz="half" idx="2"/>
          </p:nvPr>
        </p:nvSpPr>
        <p:spPr/>
        <p:txBody>
          <a:bodyPr/>
          <a:lstStyle/>
          <a:p>
            <a:pPr marL="0" indent="0">
              <a:buNone/>
            </a:pPr>
            <a:r>
              <a:rPr lang="es-MX" sz="2200" dirty="0" smtClean="0">
                <a:solidFill>
                  <a:srgbClr val="225790"/>
                </a:solidFill>
                <a:latin typeface="+mj-lt"/>
              </a:rPr>
              <a:t>Pregunta: </a:t>
            </a:r>
          </a:p>
          <a:p>
            <a:pPr marL="0" indent="0">
              <a:buNone/>
            </a:pPr>
            <a:r>
              <a:rPr lang="es-MX" sz="2200" dirty="0" smtClean="0"/>
              <a:t>¿Qué pasaba con la propiedad cuando era capturada por ejércitos de tus enemigos durante la guerra? </a:t>
            </a:r>
          </a:p>
        </p:txBody>
      </p:sp>
      <p:sp>
        <p:nvSpPr>
          <p:cNvPr id="25604"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dirty="0" err="1" smtClean="0"/>
              <a:t>Emancipación</a:t>
            </a:r>
            <a:endParaRPr lang="en-US" sz="4000" dirty="0" smtClean="0">
              <a:solidFill>
                <a:srgbClr val="4D4D4D"/>
              </a:solidFill>
            </a:endParaRPr>
          </a:p>
        </p:txBody>
      </p:sp>
      <p:pic>
        <p:nvPicPr>
          <p:cNvPr id="27651" name="Content Placeholder 3" descr="nyihobblex.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038600" cy="3008757"/>
          </a:xfrm>
          <a:prstGeom prst="rect">
            <a:avLst/>
          </a:prstGeom>
          <a:noFill/>
          <a:ln>
            <a:noFill/>
          </a:ln>
        </p:spPr>
      </p:pic>
      <p:sp>
        <p:nvSpPr>
          <p:cNvPr id="2" name="Content Placeholder 1"/>
          <p:cNvSpPr>
            <a:spLocks noGrp="1"/>
          </p:cNvSpPr>
          <p:nvPr>
            <p:ph sz="half" idx="2"/>
          </p:nvPr>
        </p:nvSpPr>
        <p:spPr/>
        <p:txBody>
          <a:bodyPr/>
          <a:lstStyle/>
          <a:p>
            <a:pPr marL="0" indent="0">
              <a:buNone/>
            </a:pPr>
            <a:r>
              <a:rPr lang="es-MX" sz="2200" dirty="0" smtClean="0">
                <a:solidFill>
                  <a:srgbClr val="225790"/>
                </a:solidFill>
                <a:latin typeface="+mj-lt"/>
              </a:rPr>
              <a:t>Respuesta: </a:t>
            </a:r>
          </a:p>
          <a:p>
            <a:pPr marL="0" indent="0">
              <a:buNone/>
            </a:pPr>
            <a:r>
              <a:rPr lang="es-MX" sz="2200" dirty="0" smtClean="0"/>
              <a:t>La propiedad capturada (llamada contrabando) pertenecía al ejercito que la capturaba y su gobierno. </a:t>
            </a:r>
          </a:p>
          <a:p>
            <a:pPr marL="0" indent="0">
              <a:buNone/>
            </a:pPr>
            <a:endParaRPr 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773113"/>
          </a:xfrm>
        </p:spPr>
        <p:txBody>
          <a:bodyPr/>
          <a:lstStyle/>
          <a:p>
            <a:r>
              <a:rPr lang="en-US" sz="4000" dirty="0" smtClean="0">
                <a:solidFill>
                  <a:srgbClr val="4D4D4D"/>
                </a:solidFill>
              </a:rPr>
              <a:t>Antietam y </a:t>
            </a:r>
            <a:r>
              <a:rPr lang="en-US" sz="4000" dirty="0" err="1" smtClean="0">
                <a:solidFill>
                  <a:srgbClr val="4D4D4D"/>
                </a:solidFill>
              </a:rPr>
              <a:t>Emancipación</a:t>
            </a:r>
            <a:r>
              <a:rPr lang="en-US" sz="4000" dirty="0" smtClean="0"/>
              <a:t> </a:t>
            </a:r>
            <a:endParaRPr lang="en-US" sz="4000" dirty="0"/>
          </a:p>
        </p:txBody>
      </p:sp>
      <p:sp>
        <p:nvSpPr>
          <p:cNvPr id="6" name="Content Placeholder 5"/>
          <p:cNvSpPr>
            <a:spLocks noGrp="1"/>
          </p:cNvSpPr>
          <p:nvPr>
            <p:ph idx="1"/>
          </p:nvPr>
        </p:nvSpPr>
        <p:spPr>
          <a:xfrm>
            <a:off x="1520952" y="1858487"/>
            <a:ext cx="6553200" cy="1676399"/>
          </a:xfrm>
        </p:spPr>
        <p:txBody>
          <a:bodyPr/>
          <a:lstStyle/>
          <a:p>
            <a:pPr marL="0" indent="0">
              <a:buNone/>
            </a:pPr>
            <a:r>
              <a:rPr lang="en-US" sz="3600" dirty="0" err="1" smtClean="0">
                <a:latin typeface="Georgia" pitchFamily="18" charset="0"/>
              </a:rPr>
              <a:t>Actividad</a:t>
            </a:r>
            <a:r>
              <a:rPr lang="en-US" sz="2200" dirty="0" smtClean="0">
                <a:latin typeface="Georgia" pitchFamily="18" charset="0"/>
              </a:rPr>
              <a:t/>
            </a:r>
            <a:br>
              <a:rPr lang="en-US" sz="2200" dirty="0" smtClean="0">
                <a:latin typeface="Georgia" pitchFamily="18" charset="0"/>
              </a:rPr>
            </a:br>
            <a:r>
              <a:rPr lang="es-CL" sz="3600" dirty="0" smtClean="0">
                <a:solidFill>
                  <a:srgbClr val="225790"/>
                </a:solidFill>
                <a:latin typeface="+mj-lt"/>
              </a:rPr>
              <a:t>Agarra un </a:t>
            </a:r>
            <a:r>
              <a:rPr lang="es-CL" sz="3600" dirty="0" smtClean="0">
                <a:solidFill>
                  <a:srgbClr val="225790"/>
                </a:solidFill>
                <a:latin typeface="+mj-lt"/>
              </a:rPr>
              <a:t>“</a:t>
            </a:r>
            <a:r>
              <a:rPr lang="es-CL" sz="3600" dirty="0" err="1" smtClean="0">
                <a:solidFill>
                  <a:srgbClr val="225790"/>
                </a:solidFill>
                <a:latin typeface="+mj-lt"/>
              </a:rPr>
              <a:t>Sticky</a:t>
            </a:r>
            <a:r>
              <a:rPr lang="es-CL" sz="3600" dirty="0" smtClean="0">
                <a:solidFill>
                  <a:srgbClr val="225790"/>
                </a:solidFill>
                <a:latin typeface="+mj-lt"/>
              </a:rPr>
              <a:t>” </a:t>
            </a:r>
            <a:r>
              <a:rPr lang="es-CL" sz="3600" dirty="0" smtClean="0">
                <a:solidFill>
                  <a:srgbClr val="225790"/>
                </a:solidFill>
                <a:latin typeface="+mj-lt"/>
              </a:rPr>
              <a:t>y responde a la siguiente pregunta:</a:t>
            </a:r>
            <a:br>
              <a:rPr lang="es-CL" sz="3600" dirty="0" smtClean="0">
                <a:solidFill>
                  <a:srgbClr val="225790"/>
                </a:solidFill>
                <a:latin typeface="+mj-lt"/>
              </a:rPr>
            </a:br>
            <a:r>
              <a:rPr lang="es-CL" sz="3600" dirty="0" smtClean="0">
                <a:solidFill>
                  <a:srgbClr val="225790"/>
                </a:solidFill>
                <a:latin typeface="+mj-lt"/>
              </a:rPr>
              <a:t/>
            </a:r>
            <a:br>
              <a:rPr lang="es-CL" sz="3600" dirty="0" smtClean="0">
                <a:solidFill>
                  <a:srgbClr val="225790"/>
                </a:solidFill>
                <a:latin typeface="+mj-lt"/>
              </a:rPr>
            </a:br>
            <a:r>
              <a:rPr lang="es-CL" sz="3600" dirty="0" smtClean="0">
                <a:solidFill>
                  <a:srgbClr val="225790"/>
                </a:solidFill>
                <a:latin typeface="+mj-lt"/>
              </a:rPr>
              <a:t>¿Qué significa “emancipación”?</a:t>
            </a:r>
            <a:endParaRPr lang="es-CL" sz="3600" dirty="0">
              <a:solidFill>
                <a:srgbClr val="225790"/>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800" y="2362200"/>
            <a:ext cx="850392" cy="668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000" dirty="0" err="1" smtClean="0"/>
              <a:t>Emancipación</a:t>
            </a:r>
            <a:endParaRPr lang="en-US" sz="4000" dirty="0" smtClean="0">
              <a:solidFill>
                <a:srgbClr val="4D4D4D"/>
              </a:solidFill>
            </a:endParaRPr>
          </a:p>
        </p:txBody>
      </p:sp>
      <p:pic>
        <p:nvPicPr>
          <p:cNvPr id="31747" name="Content Placeholder 3" descr="emancipation-proclamationna.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63344" y="1863725"/>
            <a:ext cx="2708656" cy="4232275"/>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4"/>
          <p:cNvSpPr>
            <a:spLocks noGrp="1"/>
          </p:cNvSpPr>
          <p:nvPr>
            <p:ph sz="half" idx="2"/>
          </p:nvPr>
        </p:nvSpPr>
        <p:spPr>
          <a:xfrm>
            <a:off x="5727192" y="1600200"/>
            <a:ext cx="3112008" cy="4231801"/>
          </a:xfrm>
        </p:spPr>
        <p:txBody>
          <a:bodyPr/>
          <a:lstStyle/>
          <a:p>
            <a:pPr marL="0" indent="0">
              <a:buNone/>
            </a:pPr>
            <a:r>
              <a:rPr lang="es-MX" sz="3600" dirty="0" smtClean="0"/>
              <a:t>Actividad</a:t>
            </a:r>
          </a:p>
          <a:p>
            <a:pPr marL="0" indent="0">
              <a:buNone/>
            </a:pPr>
            <a:r>
              <a:rPr lang="es-MX" sz="2200" dirty="0" smtClean="0"/>
              <a:t/>
            </a:r>
            <a:br>
              <a:rPr lang="es-MX" sz="2200" dirty="0" smtClean="0"/>
            </a:br>
            <a:r>
              <a:rPr lang="es-MX" sz="2200" dirty="0" smtClean="0">
                <a:solidFill>
                  <a:srgbClr val="225790"/>
                </a:solidFill>
                <a:latin typeface="+mj-lt"/>
              </a:rPr>
              <a:t>Mira tu extracto de la Proclamación de Emancipación.</a:t>
            </a:r>
            <a:br>
              <a:rPr lang="es-MX" sz="2200" dirty="0" smtClean="0">
                <a:solidFill>
                  <a:srgbClr val="225790"/>
                </a:solidFill>
                <a:latin typeface="+mj-lt"/>
              </a:rPr>
            </a:br>
            <a:r>
              <a:rPr lang="es-MX" sz="2200" dirty="0" smtClean="0">
                <a:solidFill>
                  <a:srgbClr val="225790"/>
                </a:solidFill>
                <a:latin typeface="+mj-lt"/>
              </a:rPr>
              <a:t/>
            </a:r>
            <a:br>
              <a:rPr lang="es-MX" sz="2200" dirty="0" smtClean="0">
                <a:solidFill>
                  <a:srgbClr val="225790"/>
                </a:solidFill>
                <a:latin typeface="+mj-lt"/>
              </a:rPr>
            </a:br>
            <a:r>
              <a:rPr lang="es-MX" sz="2200" dirty="0" smtClean="0">
                <a:solidFill>
                  <a:srgbClr val="225790"/>
                </a:solidFill>
                <a:latin typeface="+mj-lt"/>
              </a:rPr>
              <a:t>Vamos a leer el segundo párrafo juntos. </a:t>
            </a:r>
            <a:endParaRPr lang="es-MX" sz="2200" dirty="0">
              <a:solidFill>
                <a:srgbClr val="225790"/>
              </a:solidFill>
              <a:latin typeface="+mj-lt"/>
            </a:endParaRPr>
          </a:p>
        </p:txBody>
      </p:sp>
      <p:sp>
        <p:nvSpPr>
          <p:cNvPr id="28676"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76800" y="1757204"/>
            <a:ext cx="850392" cy="6689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4000" dirty="0" err="1" smtClean="0"/>
              <a:t>Emancipación</a:t>
            </a:r>
            <a:endParaRPr lang="en-US" sz="4000" i="1" dirty="0" smtClean="0">
              <a:solidFill>
                <a:srgbClr val="4D4D4D"/>
              </a:solidFill>
            </a:endParaRPr>
          </a:p>
        </p:txBody>
      </p:sp>
      <p:pic>
        <p:nvPicPr>
          <p:cNvPr id="29699" name="Content Placeholder 3" descr="Antietamhagerstownrdloc.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81137"/>
            <a:ext cx="4038600" cy="4070400"/>
          </a:xfrm>
          <a:prstGeom prst="rect">
            <a:avLst/>
          </a:prstGeom>
          <a:noFill/>
          <a:ln>
            <a:noFill/>
          </a:ln>
        </p:spPr>
      </p:pic>
      <p:sp>
        <p:nvSpPr>
          <p:cNvPr id="2" name="Content Placeholder 1"/>
          <p:cNvSpPr>
            <a:spLocks noGrp="1"/>
          </p:cNvSpPr>
          <p:nvPr>
            <p:ph sz="half" idx="2"/>
          </p:nvPr>
        </p:nvSpPr>
        <p:spPr>
          <a:xfrm>
            <a:off x="4648200" y="2514600"/>
            <a:ext cx="4038600" cy="3317401"/>
          </a:xfrm>
        </p:spPr>
        <p:txBody>
          <a:bodyPr/>
          <a:lstStyle/>
          <a:p>
            <a:pPr marL="0" indent="0">
              <a:buNone/>
            </a:pPr>
            <a:r>
              <a:rPr lang="es-MX" sz="2200" dirty="0" smtClean="0"/>
              <a:t>La guerra ya no solo era para preservar a la Unión, también era para liberar a los esclavos.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Emancipación</a:t>
            </a:r>
            <a:endParaRPr lang="en-US" sz="4000" dirty="0">
              <a:solidFill>
                <a:srgbClr val="4D4D4D"/>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8645" y="1600200"/>
            <a:ext cx="6586709" cy="42052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600" dirty="0" smtClean="0"/>
              <a:t>Tropas de Color de Los Estados Unidos </a:t>
            </a:r>
            <a:endParaRPr lang="es-MX"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9457" y="1600200"/>
            <a:ext cx="5245085" cy="4205288"/>
          </a:xfrm>
        </p:spPr>
      </p:pic>
    </p:spTree>
    <p:extLst>
      <p:ext uri="{BB962C8B-B14F-4D97-AF65-F5344CB8AC3E}">
        <p14:creationId xmlns:p14="http://schemas.microsoft.com/office/powerpoint/2010/main" val="725065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s-MX" sz="3600" dirty="0" smtClean="0"/>
              <a:t>Tropas de Color de Los Estados Unidos </a:t>
            </a:r>
            <a:endParaRPr lang="en-US" sz="3600" dirty="0" smtClean="0">
              <a:solidFill>
                <a:srgbClr val="4D4D4D"/>
              </a:solidFill>
            </a:endParaRPr>
          </a:p>
        </p:txBody>
      </p:sp>
      <p:pic>
        <p:nvPicPr>
          <p:cNvPr id="36867" name="Content Placeholder 3" descr="1807294.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49536" y="1600200"/>
            <a:ext cx="2465264" cy="4232275"/>
          </a:xfrm>
          <a:prstGeom prst="rect">
            <a:avLst/>
          </a:prstGeom>
          <a:noFill/>
          <a:ln>
            <a:noFill/>
          </a:ln>
        </p:spPr>
      </p:pic>
      <p:sp>
        <p:nvSpPr>
          <p:cNvPr id="2" name="Content Placeholder 1"/>
          <p:cNvSpPr>
            <a:spLocks noGrp="1"/>
          </p:cNvSpPr>
          <p:nvPr>
            <p:ph sz="half" idx="2"/>
          </p:nvPr>
        </p:nvSpPr>
        <p:spPr>
          <a:xfrm>
            <a:off x="5029200" y="1600200"/>
            <a:ext cx="3733800" cy="4231801"/>
          </a:xfrm>
        </p:spPr>
        <p:txBody>
          <a:bodyPr/>
          <a:lstStyle/>
          <a:p>
            <a:pPr marL="0" indent="0">
              <a:buNone/>
            </a:pPr>
            <a:r>
              <a:rPr lang="es-MX" sz="2200" dirty="0" smtClean="0">
                <a:latin typeface="Georgia" pitchFamily="18" charset="0"/>
              </a:rPr>
              <a:t>En la Proclamación de Emancipación Lincoln habló sobre el reclutamiento de los Americanos Africanos en las fuerzas armadas de los Estados Unidos. </a:t>
            </a:r>
            <a:r>
              <a:rPr lang="en-US" sz="2200" dirty="0">
                <a:latin typeface="Georgia" pitchFamily="18" charset="0"/>
              </a:rPr>
              <a:t/>
            </a:r>
            <a:br>
              <a:rPr lang="en-US" sz="2200" dirty="0">
                <a:latin typeface="Georgia" pitchFamily="18" charset="0"/>
              </a:rPr>
            </a:br>
            <a:r>
              <a:rPr lang="en-US" sz="2200" dirty="0" smtClean="0">
                <a:latin typeface="Georgia" pitchFamily="18" charset="0"/>
              </a:rPr>
              <a:t/>
            </a:r>
            <a:br>
              <a:rPr lang="en-US" sz="2200" dirty="0" smtClean="0">
                <a:latin typeface="Georgia" pitchFamily="18" charset="0"/>
              </a:rPr>
            </a:br>
            <a:r>
              <a:rPr lang="es-MX" sz="3600" dirty="0" smtClean="0">
                <a:latin typeface="Georgia" pitchFamily="18" charset="0"/>
              </a:rPr>
              <a:t>Actividad</a:t>
            </a:r>
            <a:r>
              <a:rPr lang="es-MX" sz="2200" dirty="0" smtClean="0">
                <a:latin typeface="Georgia" pitchFamily="18" charset="0"/>
              </a:rPr>
              <a:t/>
            </a:r>
            <a:br>
              <a:rPr lang="es-MX" sz="2200" dirty="0" smtClean="0">
                <a:latin typeface="Georgia" pitchFamily="18" charset="0"/>
              </a:rPr>
            </a:br>
            <a:r>
              <a:rPr lang="es-MX" sz="2200" dirty="0" smtClean="0">
                <a:solidFill>
                  <a:srgbClr val="225790"/>
                </a:solidFill>
                <a:latin typeface="+mj-lt"/>
              </a:rPr>
              <a:t>en el párrafo #8 Lincoln habla sobre aceptándolos al ejercito. Vamos a leerlo juntos. </a:t>
            </a:r>
            <a:endParaRPr lang="es-MX" sz="2200" dirty="0">
              <a:solidFill>
                <a:srgbClr val="225790"/>
              </a:solidFill>
              <a:latin typeface="+mj-lt"/>
            </a:endParaRPr>
          </a:p>
        </p:txBody>
      </p:sp>
      <p:sp>
        <p:nvSpPr>
          <p:cNvPr id="34820"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43400" y="4038600"/>
            <a:ext cx="850392" cy="6689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609600"/>
            <a:ext cx="8229600" cy="773113"/>
          </a:xfrm>
        </p:spPr>
        <p:txBody>
          <a:bodyPr/>
          <a:lstStyle/>
          <a:p>
            <a:r>
              <a:rPr lang="es-MX" sz="3600" dirty="0" smtClean="0"/>
              <a:t>Tropas de Color de Los Estados Unidos </a:t>
            </a:r>
            <a:endParaRPr lang="en-US" sz="3600" dirty="0" smtClean="0">
              <a:solidFill>
                <a:srgbClr val="4D4D4D"/>
              </a:solidFill>
            </a:endParaRPr>
          </a:p>
        </p:txBody>
      </p:sp>
      <p:pic>
        <p:nvPicPr>
          <p:cNvPr id="38915" name="Content Placeholder 3" descr="general order 143 national archives.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55347" y="1600200"/>
            <a:ext cx="2840453" cy="4232275"/>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ontent Placeholder 1"/>
          <p:cNvSpPr>
            <a:spLocks noGrp="1"/>
          </p:cNvSpPr>
          <p:nvPr>
            <p:ph sz="half" idx="2"/>
          </p:nvPr>
        </p:nvSpPr>
        <p:spPr>
          <a:xfrm>
            <a:off x="5791200" y="1600200"/>
            <a:ext cx="2971800" cy="4231801"/>
          </a:xfrm>
        </p:spPr>
        <p:txBody>
          <a:bodyPr/>
          <a:lstStyle/>
          <a:p>
            <a:pPr marL="0" indent="0">
              <a:buNone/>
            </a:pPr>
            <a:r>
              <a:rPr lang="es-MX" sz="3600" dirty="0" smtClean="0">
                <a:latin typeface="Georgia" pitchFamily="18" charset="0"/>
              </a:rPr>
              <a:t>Actividad</a:t>
            </a:r>
          </a:p>
          <a:p>
            <a:pPr marL="0" indent="0">
              <a:buNone/>
            </a:pPr>
            <a:r>
              <a:rPr lang="es-MX" sz="2200" dirty="0" smtClean="0">
                <a:solidFill>
                  <a:srgbClr val="225790"/>
                </a:solidFill>
                <a:latin typeface="+mn-lt"/>
              </a:rPr>
              <a:t>Vamos a leer una porción de la orden general 143, la cual creo las “Tropas de Color de Los Estados Unidos. ”</a:t>
            </a:r>
            <a:endParaRPr lang="es-MX" sz="2200" dirty="0">
              <a:solidFill>
                <a:srgbClr val="225790"/>
              </a:solidFill>
              <a:latin typeface="+mn-lt"/>
            </a:endParaRPr>
          </a:p>
        </p:txBody>
      </p:sp>
      <p:sp>
        <p:nvSpPr>
          <p:cNvPr id="36868" name="Rectangle 3"/>
          <p:cNvSpPr>
            <a:spLocks noChangeArrowheads="1"/>
          </p:cNvSpPr>
          <p:nvPr/>
        </p:nvSpPr>
        <p:spPr bwMode="auto">
          <a:xfrm>
            <a:off x="7058025" y="6611938"/>
            <a:ext cx="2085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National Archives</a:t>
            </a:r>
            <a:endParaRPr lang="en-US" sz="10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76800" y="1731447"/>
            <a:ext cx="850392" cy="6689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s-MX" sz="3600" dirty="0" smtClean="0"/>
              <a:t>Tropas de Color de Los Estados Unidos </a:t>
            </a:r>
            <a:endParaRPr lang="en-US" sz="4000" dirty="0" smtClean="0">
              <a:solidFill>
                <a:srgbClr val="4D4D4D"/>
              </a:solidFill>
            </a:endParaRPr>
          </a:p>
        </p:txBody>
      </p:sp>
      <p:pic>
        <p:nvPicPr>
          <p:cNvPr id="39939" name="Content Placeholder 3" descr="CHP_War_Memorialusctedu.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000500" cy="2800350"/>
          </a:xfrm>
          <a:prstGeom prst="rect">
            <a:avLst/>
          </a:prstGeom>
          <a:noFill/>
          <a:ln>
            <a:noFill/>
          </a:ln>
        </p:spPr>
      </p:pic>
      <p:sp>
        <p:nvSpPr>
          <p:cNvPr id="2" name="Content Placeholder 1"/>
          <p:cNvSpPr>
            <a:spLocks noGrp="1"/>
          </p:cNvSpPr>
          <p:nvPr>
            <p:ph sz="half" idx="2"/>
          </p:nvPr>
        </p:nvSpPr>
        <p:spPr/>
        <p:txBody>
          <a:bodyPr/>
          <a:lstStyle/>
          <a:p>
            <a:pPr marL="0" indent="0">
              <a:buNone/>
            </a:pPr>
            <a:r>
              <a:rPr lang="es-MX" sz="2200" dirty="0" smtClean="0">
                <a:solidFill>
                  <a:srgbClr val="225790"/>
                </a:solidFill>
                <a:latin typeface="+mj-lt"/>
              </a:rPr>
              <a:t>Pregunta: </a:t>
            </a:r>
          </a:p>
          <a:p>
            <a:pPr marL="0" indent="0">
              <a:buNone/>
            </a:pPr>
            <a:r>
              <a:rPr lang="es-MX" sz="2200" dirty="0" smtClean="0">
                <a:latin typeface="Georgia" pitchFamily="18" charset="0"/>
              </a:rPr>
              <a:t>¿Qué crees que eran algunas ventajas de tener Africanos Americanos sirviendo en el ejercito de Estados Unidos?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s-MX" sz="4000" dirty="0" smtClean="0"/>
              <a:t>Tropas de Color de Los Estados Unidos </a:t>
            </a:r>
            <a:endParaRPr lang="en-US" sz="4000" dirty="0">
              <a:solidFill>
                <a:srgbClr val="4D4D4D"/>
              </a:solidFill>
            </a:endParaRP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6742" t="21502" r="20755" b="11197"/>
          <a:stretch/>
        </p:blipFill>
        <p:spPr>
          <a:xfrm>
            <a:off x="762000" y="2057400"/>
            <a:ext cx="3547100" cy="3058469"/>
          </a:xfrm>
        </p:spPr>
      </p:pic>
      <p:sp>
        <p:nvSpPr>
          <p:cNvPr id="3" name="Content Placeholder 2"/>
          <p:cNvSpPr>
            <a:spLocks noGrp="1"/>
          </p:cNvSpPr>
          <p:nvPr>
            <p:ph sz="half" idx="2"/>
          </p:nvPr>
        </p:nvSpPr>
        <p:spPr/>
        <p:txBody>
          <a:bodyPr/>
          <a:lstStyle/>
          <a:p>
            <a:pPr marL="0" indent="0">
              <a:buNone/>
            </a:pPr>
            <a:r>
              <a:rPr lang="es-MX" sz="2200" dirty="0" smtClean="0">
                <a:solidFill>
                  <a:srgbClr val="225790"/>
                </a:solidFill>
                <a:latin typeface="+mj-lt"/>
              </a:rPr>
              <a:t>Respuesta:</a:t>
            </a:r>
          </a:p>
          <a:p>
            <a:pPr marL="0" indent="0">
              <a:buNone/>
            </a:pPr>
            <a:r>
              <a:rPr lang="es-MX" sz="2200" dirty="0" smtClean="0">
                <a:latin typeface="Georgia" pitchFamily="18" charset="0"/>
              </a:rPr>
              <a:t>Los Africanos Americanos se juntaron a las fuerzas armadas de los Estados Unidos en grandes cantidades. Esto hizo que las fuerzas armadas aumentaran, que fue uno de los factores que ayudo a los Estados Unidos ganar contra la Confederación. </a:t>
            </a:r>
            <a:endParaRPr lang="es-MX" sz="2200"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t="-6000" b="-6000"/>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685800"/>
            <a:ext cx="9144000" cy="762000"/>
          </a:xfrm>
          <a:solidFill>
            <a:srgbClr val="4D4D4D"/>
          </a:solidFill>
        </p:spPr>
        <p:txBody>
          <a:bodyPr/>
          <a:lstStyle/>
          <a:p>
            <a:pPr eaLnBrk="1" hangingPunct="1"/>
            <a:r>
              <a:rPr lang="en-US" sz="3200" dirty="0" err="1" smtClean="0">
                <a:solidFill>
                  <a:schemeClr val="bg1"/>
                </a:solidFill>
                <a:latin typeface="Georgia" pitchFamily="18" charset="0"/>
              </a:rPr>
              <a:t>Emancipación</a:t>
            </a:r>
            <a:r>
              <a:rPr lang="en-US" sz="3200" dirty="0" smtClean="0">
                <a:solidFill>
                  <a:schemeClr val="bg1"/>
                </a:solidFill>
                <a:latin typeface="Georgia" pitchFamily="18" charset="0"/>
              </a:rPr>
              <a:t>: </a:t>
            </a:r>
            <a:r>
              <a:rPr lang="en-US" sz="3200" dirty="0" err="1" smtClean="0">
                <a:solidFill>
                  <a:schemeClr val="bg1"/>
                </a:solidFill>
                <a:latin typeface="Georgia" pitchFamily="18" charset="0"/>
              </a:rPr>
              <a:t>liberación</a:t>
            </a:r>
            <a:r>
              <a:rPr lang="en-US" sz="3200" i="1" dirty="0" smtClean="0">
                <a:solidFill>
                  <a:schemeClr val="bg1"/>
                </a:solidFill>
                <a:latin typeface="Georgia" pitchFamily="18" charset="0"/>
              </a:rPr>
              <a:t> </a:t>
            </a:r>
            <a:endParaRPr lang="en-US" sz="3200"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eaLnBrk="1" fontAlgn="auto" hangingPunct="1">
              <a:spcAft>
                <a:spcPts val="0"/>
              </a:spcAft>
              <a:defRPr/>
            </a:pPr>
            <a:r>
              <a:rPr lang="en-US" sz="3600" dirty="0" err="1" smtClean="0">
                <a:solidFill>
                  <a:srgbClr val="FFFFFF"/>
                </a:solidFill>
              </a:rPr>
              <a:t>Eventos</a:t>
            </a:r>
            <a:r>
              <a:rPr lang="en-US" sz="3600" dirty="0" smtClean="0">
                <a:solidFill>
                  <a:srgbClr val="FFFFFF"/>
                </a:solidFill>
              </a:rPr>
              <a:t> </a:t>
            </a:r>
            <a:r>
              <a:rPr lang="en-US" sz="3600" dirty="0" err="1" smtClean="0">
                <a:solidFill>
                  <a:srgbClr val="FFFFFF"/>
                </a:solidFill>
              </a:rPr>
              <a:t>importantes</a:t>
            </a:r>
            <a:r>
              <a:rPr lang="en-US" sz="3600" dirty="0" smtClean="0">
                <a:solidFill>
                  <a:srgbClr val="FFFFFF"/>
                </a:solidFill>
              </a:rPr>
              <a:t> </a:t>
            </a:r>
            <a:r>
              <a:rPr lang="en-US" sz="3600" dirty="0" err="1" smtClean="0">
                <a:solidFill>
                  <a:srgbClr val="FFFFFF"/>
                </a:solidFill>
              </a:rPr>
              <a:t>para</a:t>
            </a:r>
            <a:r>
              <a:rPr lang="en-US" sz="3600" dirty="0" smtClean="0">
                <a:solidFill>
                  <a:srgbClr val="FFFFFF"/>
                </a:solidFill>
              </a:rPr>
              <a:t> </a:t>
            </a:r>
            <a:r>
              <a:rPr lang="en-US" sz="3600" dirty="0" err="1" smtClean="0">
                <a:solidFill>
                  <a:srgbClr val="FFFFFF"/>
                </a:solidFill>
              </a:rPr>
              <a:t>acordarte</a:t>
            </a:r>
            <a:r>
              <a:rPr lang="en-US" sz="3600" dirty="0" smtClean="0">
                <a:solidFill>
                  <a:srgbClr val="FFFFFF"/>
                </a:solidFill>
              </a:rPr>
              <a:t> </a:t>
            </a:r>
            <a:endParaRPr lang="en-US" sz="3600" dirty="0">
              <a:solidFill>
                <a:srgbClr val="FFFFFF"/>
              </a:solidFill>
            </a:endParaRPr>
          </a:p>
        </p:txBody>
      </p:sp>
      <p:sp>
        <p:nvSpPr>
          <p:cNvPr id="3" name="Content Placeholder 2"/>
          <p:cNvSpPr>
            <a:spLocks noGrp="1"/>
          </p:cNvSpPr>
          <p:nvPr>
            <p:ph idx="1"/>
          </p:nvPr>
        </p:nvSpPr>
        <p:spPr>
          <a:xfrm>
            <a:off x="457200" y="1326060"/>
            <a:ext cx="8229600" cy="4846140"/>
          </a:xfrm>
        </p:spPr>
        <p:txBody>
          <a:bodyPr/>
          <a:lstStyle/>
          <a:p>
            <a:r>
              <a:rPr lang="es-MX" sz="2200" dirty="0" smtClean="0">
                <a:solidFill>
                  <a:schemeClr val="bg1"/>
                </a:solidFill>
                <a:latin typeface="Georgia" pitchFamily="18" charset="0"/>
              </a:rPr>
              <a:t>El día más sangriento en la historia de América era la Batalla de </a:t>
            </a:r>
            <a:r>
              <a:rPr lang="es-MX" sz="2200" dirty="0" err="1" smtClean="0">
                <a:solidFill>
                  <a:schemeClr val="bg1"/>
                </a:solidFill>
                <a:latin typeface="Georgia" pitchFamily="18" charset="0"/>
              </a:rPr>
              <a:t>Antietam</a:t>
            </a:r>
            <a:r>
              <a:rPr lang="es-MX" sz="2200" dirty="0" smtClean="0">
                <a:solidFill>
                  <a:schemeClr val="bg1"/>
                </a:solidFill>
                <a:latin typeface="Georgia" pitchFamily="18" charset="0"/>
              </a:rPr>
              <a:t>, Maryland.</a:t>
            </a:r>
          </a:p>
          <a:p>
            <a:r>
              <a:rPr lang="es-MX" sz="2200" dirty="0" smtClean="0">
                <a:solidFill>
                  <a:schemeClr val="bg1"/>
                </a:solidFill>
                <a:latin typeface="Georgia" pitchFamily="18" charset="0"/>
              </a:rPr>
              <a:t>La “victoria” de la Unión en </a:t>
            </a:r>
            <a:r>
              <a:rPr lang="es-MX" sz="2200" dirty="0" err="1" smtClean="0">
                <a:solidFill>
                  <a:schemeClr val="bg1"/>
                </a:solidFill>
                <a:latin typeface="Georgia" pitchFamily="18" charset="0"/>
              </a:rPr>
              <a:t>Antietam</a:t>
            </a:r>
            <a:r>
              <a:rPr lang="es-MX" sz="2200" dirty="0" smtClean="0">
                <a:solidFill>
                  <a:schemeClr val="bg1"/>
                </a:solidFill>
                <a:latin typeface="Georgia" pitchFamily="18" charset="0"/>
              </a:rPr>
              <a:t> ayudo que el Presidente Lincoln publicara la Proclamación de Emancipación.</a:t>
            </a:r>
          </a:p>
          <a:p>
            <a:r>
              <a:rPr lang="es-MX" sz="2200" dirty="0" smtClean="0">
                <a:solidFill>
                  <a:schemeClr val="bg1"/>
                </a:solidFill>
                <a:latin typeface="Georgia" pitchFamily="18" charset="0"/>
              </a:rPr>
              <a:t>Gran Britania y Francia permanecieron neutral y no entraron en la guerra en el lado de la Confederación. </a:t>
            </a:r>
          </a:p>
          <a:p>
            <a:r>
              <a:rPr lang="es-MX" sz="2200" dirty="0" smtClean="0">
                <a:solidFill>
                  <a:schemeClr val="bg1"/>
                </a:solidFill>
                <a:latin typeface="Georgia" pitchFamily="18" charset="0"/>
              </a:rPr>
              <a:t>La Proclamación de  Emancipación liberó a los esclavos de los estados Confederados. (Eventualmente todos los estados liberarían a sus esclavos)</a:t>
            </a:r>
          </a:p>
          <a:p>
            <a:r>
              <a:rPr lang="es-MX" sz="2200" dirty="0" smtClean="0">
                <a:solidFill>
                  <a:schemeClr val="bg1"/>
                </a:solidFill>
                <a:latin typeface="Georgia" pitchFamily="18" charset="0"/>
              </a:rPr>
              <a:t>Con los Africanos Americanos uniéndose a las fuerzas armadas, los Estados Unidos tuvieron una ventaja sobre los estados Confederados por la cantidad de soldados y marineros. </a:t>
            </a:r>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dirty="0">
                <a:solidFill>
                  <a:srgbClr val="4D4D4D"/>
                </a:solidFill>
              </a:rPr>
              <a:t> </a:t>
            </a:r>
            <a:endParaRPr lang="en-US" sz="3200" dirty="0" smtClean="0">
              <a:solidFill>
                <a:srgbClr val="4D4D4D"/>
              </a:solidFill>
            </a:endParaRPr>
          </a:p>
        </p:txBody>
      </p:sp>
      <p:sp>
        <p:nvSpPr>
          <p:cNvPr id="2" name="Content Placeholder 1"/>
          <p:cNvSpPr>
            <a:spLocks noGrp="1"/>
          </p:cNvSpPr>
          <p:nvPr>
            <p:ph idx="1"/>
          </p:nvPr>
        </p:nvSpPr>
        <p:spPr>
          <a:xfrm>
            <a:off x="1459992" y="2667000"/>
            <a:ext cx="6769608" cy="1523999"/>
          </a:xfrm>
        </p:spPr>
        <p:txBody>
          <a:bodyPr/>
          <a:lstStyle/>
          <a:p>
            <a:pPr marL="0" indent="0">
              <a:buNone/>
            </a:pPr>
            <a:r>
              <a:rPr lang="es-MX" sz="3600" dirty="0" smtClean="0">
                <a:latin typeface="Georgia" pitchFamily="18" charset="0"/>
              </a:rPr>
              <a:t>Actividad</a:t>
            </a:r>
            <a:r>
              <a:rPr lang="es-MX" sz="2200" dirty="0" smtClean="0">
                <a:latin typeface="Georgia" pitchFamily="18" charset="0"/>
              </a:rPr>
              <a:t/>
            </a:r>
            <a:br>
              <a:rPr lang="es-MX" sz="2200" dirty="0" smtClean="0">
                <a:latin typeface="Georgia" pitchFamily="18" charset="0"/>
              </a:rPr>
            </a:br>
            <a:r>
              <a:rPr lang="es-MX" sz="2200" dirty="0" smtClean="0">
                <a:solidFill>
                  <a:srgbClr val="225790"/>
                </a:solidFill>
                <a:latin typeface="+mj-lt"/>
              </a:rPr>
              <a:t>Vamos a completar la actividad sobre la Proclamación de Emancipación.</a:t>
            </a:r>
            <a:r>
              <a:rPr lang="en-US" sz="2200" dirty="0">
                <a:solidFill>
                  <a:srgbClr val="225790"/>
                </a:solidFill>
                <a:latin typeface="+mj-lt"/>
              </a:rPr>
              <a:t/>
            </a:r>
            <a:br>
              <a:rPr lang="en-US" sz="2200" dirty="0">
                <a:solidFill>
                  <a:srgbClr val="225790"/>
                </a:solidFill>
                <a:latin typeface="+mj-lt"/>
              </a:rPr>
            </a:br>
            <a:r>
              <a:rPr lang="es-MX" sz="2200" dirty="0" smtClean="0">
                <a:solidFill>
                  <a:srgbClr val="225790"/>
                </a:solidFill>
                <a:latin typeface="+mj-lt"/>
              </a:rPr>
              <a:t/>
            </a:r>
            <a:br>
              <a:rPr lang="es-MX" sz="2200" dirty="0" smtClean="0">
                <a:solidFill>
                  <a:srgbClr val="225790"/>
                </a:solidFill>
                <a:latin typeface="+mj-lt"/>
              </a:rPr>
            </a:br>
            <a:r>
              <a:rPr lang="es-MX" sz="2200" dirty="0" smtClean="0">
                <a:solidFill>
                  <a:srgbClr val="225790"/>
                </a:solidFill>
                <a:latin typeface="+mj-lt"/>
              </a:rPr>
              <a:t>Escribe que significa cada sección de la Proclamación de Emancipación y ponlos en orden. </a:t>
            </a:r>
            <a:endParaRPr lang="es-MX" sz="2200" dirty="0">
              <a:solidFill>
                <a:srgbClr val="22579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9600" y="2748566"/>
            <a:ext cx="850392" cy="6689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latin typeface="Georgia" pitchFamily="18" charset="0"/>
              </a:rPr>
              <a:t>La </a:t>
            </a:r>
            <a:r>
              <a:rPr lang="en-US" sz="4000" dirty="0" err="1" smtClean="0">
                <a:solidFill>
                  <a:srgbClr val="4D4D4D"/>
                </a:solidFill>
                <a:latin typeface="Georgia" pitchFamily="18" charset="0"/>
              </a:rPr>
              <a:t>guerra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hasta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este</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punto</a:t>
            </a:r>
            <a:endParaRPr lang="en-US" sz="4000" dirty="0">
              <a:solidFill>
                <a:srgbClr val="4D4D4D"/>
              </a:solidFill>
              <a:latin typeface="Georgia" pitchFamily="18" charset="0"/>
            </a:endParaRPr>
          </a:p>
        </p:txBody>
      </p:sp>
      <p:pic>
        <p:nvPicPr>
          <p:cNvPr id="6147" name="Content Placeholder 3" descr="lincoln-mcclellan.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924388" y="1600200"/>
            <a:ext cx="7295224"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4D4D4D"/>
                </a:solidFill>
                <a:latin typeface="Georgia" pitchFamily="18" charset="0"/>
              </a:rPr>
              <a:t>La </a:t>
            </a:r>
            <a:r>
              <a:rPr lang="en-US" sz="4000" dirty="0" err="1" smtClean="0">
                <a:solidFill>
                  <a:srgbClr val="4D4D4D"/>
                </a:solidFill>
                <a:latin typeface="Georgia" pitchFamily="18" charset="0"/>
              </a:rPr>
              <a:t>guerra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hasta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este</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punto</a:t>
            </a:r>
            <a:endParaRPr lang="en-US" sz="4000" dirty="0">
              <a:solidFill>
                <a:srgbClr val="4D4D4D"/>
              </a:solidFill>
            </a:endParaRPr>
          </a:p>
        </p:txBody>
      </p:sp>
      <p:sp>
        <p:nvSpPr>
          <p:cNvPr id="3" name="Content Placeholder 2"/>
          <p:cNvSpPr>
            <a:spLocks noGrp="1"/>
          </p:cNvSpPr>
          <p:nvPr>
            <p:ph sz="half" idx="1"/>
          </p:nvPr>
        </p:nvSpPr>
        <p:spPr>
          <a:xfrm>
            <a:off x="4724400" y="2438400"/>
            <a:ext cx="4038600" cy="2209800"/>
          </a:xfrm>
        </p:spPr>
        <p:txBody>
          <a:bodyPr/>
          <a:lstStyle/>
          <a:p>
            <a:pPr marL="0" indent="0">
              <a:buNone/>
            </a:pPr>
            <a:r>
              <a:rPr lang="es-CL" sz="2200" dirty="0" smtClean="0">
                <a:solidFill>
                  <a:schemeClr val="tx1"/>
                </a:solidFill>
                <a:latin typeface="Georgia" pitchFamily="18" charset="0"/>
              </a:rPr>
              <a:t>La Confederación quería que Gran Bretaña y Francia les ayudara con la guerra, dándole ventaja a la Confederación. </a:t>
            </a:r>
          </a:p>
        </p:txBody>
      </p:sp>
      <p:pic>
        <p:nvPicPr>
          <p:cNvPr id="1027" name="Picture 3" descr="C:\Users\nosier\AppData\Local\Microsoft\Windows\Temporary Internet Files\Content.IE5\MOBB4T3I\MP9004007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26984"/>
            <a:ext cx="2771488" cy="2217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nosier\AppData\Local\Microsoft\Windows\Temporary Internet Files\Content.IE5\MOBB4T3I\MP9004008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505200"/>
            <a:ext cx="2817208" cy="225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Content Placeholder 3" descr="charlestonmercuryloc.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99952" y="1616765"/>
            <a:ext cx="2262366" cy="4680758"/>
          </a:xfrm>
          <a:prstGeom prst="rect">
            <a:avLst/>
          </a:prstGeom>
          <a:noFill/>
          <a:ln>
            <a:noFill/>
          </a:ln>
        </p:spPr>
      </p:pic>
      <p:sp>
        <p:nvSpPr>
          <p:cNvPr id="4" name="TextBox 3"/>
          <p:cNvSpPr txBox="1"/>
          <p:nvPr/>
        </p:nvSpPr>
        <p:spPr>
          <a:xfrm>
            <a:off x="-41910" y="685800"/>
            <a:ext cx="9144000" cy="707886"/>
          </a:xfrm>
          <a:prstGeom prst="rect">
            <a:avLst/>
          </a:prstGeom>
          <a:noFill/>
        </p:spPr>
        <p:txBody>
          <a:bodyPr wrap="square" rtlCol="0">
            <a:spAutoFit/>
          </a:bodyPr>
          <a:lstStyle/>
          <a:p>
            <a:pPr algn="ctr"/>
            <a:r>
              <a:rPr lang="en-US" sz="4000" dirty="0" smtClean="0">
                <a:solidFill>
                  <a:srgbClr val="4D4D4D"/>
                </a:solidFill>
                <a:latin typeface="Georgia" pitchFamily="18" charset="0"/>
              </a:rPr>
              <a:t>La </a:t>
            </a:r>
            <a:r>
              <a:rPr lang="en-US" sz="4000" dirty="0" err="1" smtClean="0">
                <a:solidFill>
                  <a:srgbClr val="4D4D4D"/>
                </a:solidFill>
                <a:latin typeface="Georgia" pitchFamily="18" charset="0"/>
              </a:rPr>
              <a:t>guerra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hasta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este</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punto</a:t>
            </a:r>
            <a:endParaRPr lang="en-US" sz="4000" dirty="0">
              <a:solidFill>
                <a:srgbClr val="4D4D4D"/>
              </a:solidFill>
              <a:latin typeface="Georgia" pitchFamily="18" charset="0"/>
            </a:endParaRPr>
          </a:p>
        </p:txBody>
      </p:sp>
      <p:sp>
        <p:nvSpPr>
          <p:cNvPr id="8" name="TextBox 7"/>
          <p:cNvSpPr txBox="1"/>
          <p:nvPr/>
        </p:nvSpPr>
        <p:spPr>
          <a:xfrm>
            <a:off x="3362151" y="1616764"/>
            <a:ext cx="5172249" cy="1107996"/>
          </a:xfrm>
          <a:prstGeom prst="rect">
            <a:avLst/>
          </a:prstGeom>
          <a:noFill/>
        </p:spPr>
        <p:txBody>
          <a:bodyPr wrap="square" rtlCol="0">
            <a:spAutoFit/>
          </a:bodyPr>
          <a:lstStyle/>
          <a:p>
            <a:r>
              <a:rPr lang="es-CL" sz="2200" dirty="0" smtClean="0">
                <a:solidFill>
                  <a:srgbClr val="225790"/>
                </a:solidFill>
                <a:latin typeface="+mj-lt"/>
                <a:cs typeface="Georgia"/>
              </a:rPr>
              <a:t>¿De que se trataba la guerra? </a:t>
            </a:r>
          </a:p>
          <a:p>
            <a:r>
              <a:rPr lang="es-CL" sz="2200" dirty="0" smtClean="0">
                <a:latin typeface="Georgia"/>
                <a:cs typeface="Georgia"/>
              </a:rPr>
              <a:t>¿Preservando a la Unión o liberando a los esclavos? </a:t>
            </a:r>
            <a:endParaRPr lang="es-CL" sz="2200" dirty="0">
              <a:latin typeface="Georgia"/>
              <a:cs typeface="Georgia"/>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151" y="3002314"/>
            <a:ext cx="2505249" cy="264544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694" y="3002314"/>
            <a:ext cx="2462581" cy="30936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t"/>
          <a:lstStyle/>
          <a:p>
            <a:r>
              <a:rPr lang="en-US" sz="4000" dirty="0" smtClean="0">
                <a:solidFill>
                  <a:srgbClr val="4D4D4D"/>
                </a:solidFill>
                <a:latin typeface="Georgia" pitchFamily="18" charset="0"/>
              </a:rPr>
              <a:t>La </a:t>
            </a:r>
            <a:r>
              <a:rPr lang="en-US" sz="4000" dirty="0" err="1" smtClean="0">
                <a:solidFill>
                  <a:srgbClr val="4D4D4D"/>
                </a:solidFill>
                <a:latin typeface="Georgia" pitchFamily="18" charset="0"/>
              </a:rPr>
              <a:t>guerra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hasta</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este</a:t>
            </a:r>
            <a:r>
              <a:rPr lang="en-US" sz="4000" dirty="0" smtClean="0">
                <a:solidFill>
                  <a:srgbClr val="4D4D4D"/>
                </a:solidFill>
                <a:latin typeface="Georgia" pitchFamily="18" charset="0"/>
              </a:rPr>
              <a:t> </a:t>
            </a:r>
            <a:r>
              <a:rPr lang="en-US" sz="4000" dirty="0" err="1" smtClean="0">
                <a:solidFill>
                  <a:srgbClr val="4D4D4D"/>
                </a:solidFill>
                <a:latin typeface="Georgia" pitchFamily="18" charset="0"/>
              </a:rPr>
              <a:t>punto</a:t>
            </a:r>
            <a:endParaRPr lang="en-US" sz="4000" dirty="0" smtClean="0">
              <a:solidFill>
                <a:srgbClr val="4D4D4D"/>
              </a:solidFill>
              <a:latin typeface="Georgia" pitchFamily="18" charset="0"/>
            </a:endParaRPr>
          </a:p>
        </p:txBody>
      </p:sp>
      <p:pic>
        <p:nvPicPr>
          <p:cNvPr id="11267" name="Content Placeholder 3" descr="lincoln-mcclellan tent.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922070" y="1600200"/>
            <a:ext cx="3108859" cy="4232275"/>
          </a:xfrm>
        </p:spPr>
      </p:pic>
      <p:sp>
        <p:nvSpPr>
          <p:cNvPr id="3" name="Content Placeholder 2"/>
          <p:cNvSpPr>
            <a:spLocks noGrp="1"/>
          </p:cNvSpPr>
          <p:nvPr>
            <p:ph sz="half" idx="2"/>
          </p:nvPr>
        </p:nvSpPr>
        <p:spPr>
          <a:xfrm>
            <a:off x="4038600" y="1600200"/>
            <a:ext cx="4800600" cy="4231801"/>
          </a:xfrm>
        </p:spPr>
        <p:txBody>
          <a:bodyPr/>
          <a:lstStyle/>
          <a:p>
            <a:pPr marL="0" indent="0">
              <a:buNone/>
            </a:pPr>
            <a:r>
              <a:rPr lang="es-CL" sz="2200" dirty="0" smtClean="0">
                <a:solidFill>
                  <a:srgbClr val="225790"/>
                </a:solidFill>
                <a:latin typeface="+mj-lt"/>
              </a:rPr>
              <a:t>Razones que una victoria era necesaria:</a:t>
            </a:r>
          </a:p>
          <a:p>
            <a:pPr lvl="1"/>
            <a:r>
              <a:rPr lang="es-CL" sz="2200" dirty="0" smtClean="0">
                <a:solidFill>
                  <a:schemeClr val="tx1"/>
                </a:solidFill>
                <a:latin typeface="Georgia" pitchFamily="18" charset="0"/>
              </a:rPr>
              <a:t>Lincoln quería enseñar que el gobierno era fuerte y podía apoyar la proclamación.</a:t>
            </a:r>
          </a:p>
          <a:p>
            <a:pPr lvl="1"/>
            <a:r>
              <a:rPr lang="es-CL" sz="2200" dirty="0" smtClean="0">
                <a:solidFill>
                  <a:schemeClr val="tx1"/>
                </a:solidFill>
                <a:latin typeface="Georgia" pitchFamily="18" charset="0"/>
              </a:rPr>
              <a:t>Lincoln no quería enseñar que su gobierno era débil y que él estaba pidiéndoles a los esclavos que rebelaran contra sus amos. </a:t>
            </a:r>
            <a:endParaRPr lang="es-CL" sz="22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Antietam</a:t>
            </a:r>
            <a:br>
              <a:rPr lang="en-US" dirty="0" smtClean="0"/>
            </a:br>
            <a:r>
              <a:rPr lang="en-US" sz="2800" dirty="0" smtClean="0">
                <a:solidFill>
                  <a:schemeClr val="tx1"/>
                </a:solidFill>
                <a:latin typeface="+mj-lt"/>
              </a:rPr>
              <a:t> 17 de </a:t>
            </a:r>
            <a:r>
              <a:rPr lang="en-US" sz="2800" dirty="0" err="1" smtClean="0">
                <a:solidFill>
                  <a:schemeClr val="tx1"/>
                </a:solidFill>
                <a:latin typeface="+mj-lt"/>
              </a:rPr>
              <a:t>septiembre</a:t>
            </a:r>
            <a:r>
              <a:rPr lang="en-US" sz="2800" dirty="0" smtClean="0">
                <a:solidFill>
                  <a:schemeClr val="tx1"/>
                </a:solidFill>
                <a:latin typeface="+mj-lt"/>
              </a:rPr>
              <a:t>, 1862</a:t>
            </a:r>
            <a:endParaRPr lang="en-US" sz="2800" dirty="0">
              <a:solidFill>
                <a:schemeClr val="tx1"/>
              </a:solidFill>
              <a:latin typeface="+mj-lt"/>
            </a:endParaRPr>
          </a:p>
        </p:txBody>
      </p:sp>
      <p:pic>
        <p:nvPicPr>
          <p:cNvPr id="4" name="Content Placeholder 3" descr="battle_of_antietam.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6443" y="1890712"/>
            <a:ext cx="6031113" cy="4205288"/>
          </a:xfrm>
          <a:prstGeom prst="rect">
            <a:avLst/>
          </a:prstGeom>
          <a:noFill/>
          <a:ln>
            <a:noFill/>
          </a:ln>
        </p:spPr>
      </p:pic>
    </p:spTree>
    <p:extLst>
      <p:ext uri="{BB962C8B-B14F-4D97-AF65-F5344CB8AC3E}">
        <p14:creationId xmlns:p14="http://schemas.microsoft.com/office/powerpoint/2010/main" val="371780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sz="4000" dirty="0" smtClean="0">
                <a:solidFill>
                  <a:srgbClr val="4D4D4D"/>
                </a:solidFill>
              </a:rPr>
              <a:t>Antietam</a:t>
            </a:r>
          </a:p>
        </p:txBody>
      </p:sp>
      <p:pic>
        <p:nvPicPr>
          <p:cNvPr id="16386" name="Content Placeholder 3" descr="antietam_church_dead500-762342.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038600" cy="3085490"/>
          </a:xfrm>
          <a:prstGeom prst="rect">
            <a:avLst/>
          </a:prstGeom>
          <a:noFill/>
          <a:ln>
            <a:noFill/>
          </a:ln>
        </p:spPr>
      </p:pic>
      <p:sp>
        <p:nvSpPr>
          <p:cNvPr id="2" name="Content Placeholder 1"/>
          <p:cNvSpPr>
            <a:spLocks noGrp="1"/>
          </p:cNvSpPr>
          <p:nvPr>
            <p:ph sz="half" idx="2"/>
          </p:nvPr>
        </p:nvSpPr>
        <p:spPr>
          <a:xfrm>
            <a:off x="5715000" y="2209800"/>
            <a:ext cx="2959608" cy="2438400"/>
          </a:xfrm>
        </p:spPr>
        <p:txBody>
          <a:bodyPr/>
          <a:lstStyle/>
          <a:p>
            <a:pPr marL="0" indent="0">
              <a:buNone/>
            </a:pPr>
            <a:r>
              <a:rPr lang="es-CL" sz="3600" dirty="0" smtClean="0">
                <a:latin typeface="Georgia" pitchFamily="18" charset="0"/>
              </a:rPr>
              <a:t>Actividad</a:t>
            </a:r>
            <a:r>
              <a:rPr lang="es-CL" sz="2200" dirty="0" smtClean="0">
                <a:latin typeface="Georgia" pitchFamily="18" charset="0"/>
              </a:rPr>
              <a:t/>
            </a:r>
            <a:br>
              <a:rPr lang="es-CL" sz="2200" dirty="0" smtClean="0">
                <a:latin typeface="Georgia" pitchFamily="18" charset="0"/>
              </a:rPr>
            </a:br>
            <a:r>
              <a:rPr lang="es-CL" sz="2200" dirty="0" smtClean="0">
                <a:solidFill>
                  <a:srgbClr val="225790"/>
                </a:solidFill>
                <a:latin typeface="+mj-lt"/>
              </a:rPr>
              <a:t>Como un grupo lean el resumen sobre la Batalla de </a:t>
            </a:r>
            <a:r>
              <a:rPr lang="es-CL" sz="2200" dirty="0" err="1" smtClean="0">
                <a:solidFill>
                  <a:srgbClr val="225790"/>
                </a:solidFill>
                <a:latin typeface="+mj-lt"/>
              </a:rPr>
              <a:t>Antietam</a:t>
            </a:r>
            <a:r>
              <a:rPr lang="es-CL" sz="2200" dirty="0" smtClean="0">
                <a:solidFill>
                  <a:srgbClr val="225790"/>
                </a:solidFill>
                <a:latin typeface="+mj-lt"/>
              </a:rPr>
              <a:t>. </a:t>
            </a:r>
            <a:endParaRPr lang="es-CL" sz="2200" dirty="0">
              <a:solidFill>
                <a:srgbClr val="225790"/>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76800" y="2057400"/>
            <a:ext cx="850392" cy="6689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3556</TotalTime>
  <Words>846</Words>
  <Application>Microsoft Office PowerPoint</Application>
  <PresentationFormat>On-screen Show (4:3)</PresentationFormat>
  <Paragraphs>89</Paragraphs>
  <Slides>32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Georgia</vt:lpstr>
      <vt:lpstr>Curriculum</vt:lpstr>
      <vt:lpstr>1862: Antietam y Emancipación</vt:lpstr>
      <vt:lpstr>Antietam y Emancipación </vt:lpstr>
      <vt:lpstr>Emancipación: liberación </vt:lpstr>
      <vt:lpstr>La guerra hasta este punto</vt:lpstr>
      <vt:lpstr>La guerra hasta este punto</vt:lpstr>
      <vt:lpstr>PowerPoint Presentation</vt:lpstr>
      <vt:lpstr>La guerra hasta este punto</vt:lpstr>
      <vt:lpstr>Antietam  17 de septiembre, 1862</vt:lpstr>
      <vt:lpstr>Antietam</vt:lpstr>
      <vt:lpstr>Antietam</vt:lpstr>
      <vt:lpstr>Emancipación</vt:lpstr>
      <vt:lpstr>Emancipación</vt:lpstr>
      <vt:lpstr>Emancipación </vt:lpstr>
      <vt:lpstr>Emancipación</vt:lpstr>
      <vt:lpstr>Emancipación</vt:lpstr>
      <vt:lpstr>Emancipación</vt:lpstr>
      <vt:lpstr>Emancipación</vt:lpstr>
      <vt:lpstr>Emancipación</vt:lpstr>
      <vt:lpstr>Emancipación</vt:lpstr>
      <vt:lpstr>PowerPoint Presentation</vt:lpstr>
      <vt:lpstr>Emancipación</vt:lpstr>
      <vt:lpstr>Emancipación</vt:lpstr>
      <vt:lpstr>Emancipación</vt:lpstr>
      <vt:lpstr>Tropas de Color de Los Estados Unidos </vt:lpstr>
      <vt:lpstr>Tropas de Color de Los Estados Unidos </vt:lpstr>
      <vt:lpstr>PowerPoint Presentation</vt:lpstr>
      <vt:lpstr>Tropas de Color de Los Estados Unidos </vt:lpstr>
      <vt:lpstr>Tropas de Color de Los Estados Unidos </vt:lpstr>
      <vt:lpstr>Tropas de Color de Los Estados Unidos </vt:lpstr>
      <vt:lpstr>PowerPoint Presentation</vt:lpstr>
      <vt:lpstr>Eventos importantes para acordarte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Antietam and Emancipation</dc:title>
  <dc:creator>Tracey McIntire</dc:creator>
  <cp:lastModifiedBy>Argo, Claudia</cp:lastModifiedBy>
  <cp:revision>201</cp:revision>
  <dcterms:created xsi:type="dcterms:W3CDTF">2011-02-24T19:12:45Z</dcterms:created>
  <dcterms:modified xsi:type="dcterms:W3CDTF">2016-06-07T15:07:30Z</dcterms:modified>
</cp:coreProperties>
</file>