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5"/>
  </p:notesMasterIdLst>
  <p:handoutMasterIdLst>
    <p:handoutMasterId r:id="rId26"/>
  </p:handoutMasterIdLst>
  <p:sldIdLst>
    <p:sldId id="258" r:id="rId2"/>
    <p:sldId id="295" r:id="rId3"/>
    <p:sldId id="259" r:id="rId4"/>
    <p:sldId id="296" r:id="rId5"/>
    <p:sldId id="281" r:id="rId6"/>
    <p:sldId id="288" r:id="rId7"/>
    <p:sldId id="293" r:id="rId8"/>
    <p:sldId id="297" r:id="rId9"/>
    <p:sldId id="298" r:id="rId10"/>
    <p:sldId id="299" r:id="rId11"/>
    <p:sldId id="300" r:id="rId12"/>
    <p:sldId id="301" r:id="rId13"/>
    <p:sldId id="280" r:id="rId14"/>
    <p:sldId id="291" r:id="rId15"/>
    <p:sldId id="269" r:id="rId16"/>
    <p:sldId id="294" r:id="rId17"/>
    <p:sldId id="275" r:id="rId18"/>
    <p:sldId id="276" r:id="rId19"/>
    <p:sldId id="272" r:id="rId20"/>
    <p:sldId id="282" r:id="rId21"/>
    <p:sldId id="283" r:id="rId22"/>
    <p:sldId id="292" r:id="rId23"/>
    <p:sldId id="287" r:id="rId24"/>
  </p:sldIdLst>
  <p:sldSz cx="9144000" cy="6858000" type="screen4x3"/>
  <p:notesSz cx="6858000" cy="9313863"/>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4D4D4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76911" autoAdjust="0"/>
  </p:normalViewPr>
  <p:slideViewPr>
    <p:cSldViewPr>
      <p:cViewPr varScale="1">
        <p:scale>
          <a:sx n="57" d="100"/>
          <a:sy n="57" d="100"/>
        </p:scale>
        <p:origin x="9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3177" tIns="46589" rIns="93177" bIns="46589" rtlCol="0"/>
          <a:lstStyle>
            <a:lvl1pPr algn="r">
              <a:defRPr sz="1200"/>
            </a:lvl1pPr>
          </a:lstStyle>
          <a:p>
            <a:fld id="{D9C4D726-7E8B-41CD-AB50-7E8071FCDBD5}" type="datetimeFigureOut">
              <a:rPr lang="en-US" smtClean="0"/>
              <a:pPr/>
              <a:t>6/6/2016</a:t>
            </a:fld>
            <a:endParaRPr lang="en-US"/>
          </a:p>
        </p:txBody>
      </p:sp>
      <p:sp>
        <p:nvSpPr>
          <p:cNvPr id="4" name="Footer Placeholder 3"/>
          <p:cNvSpPr>
            <a:spLocks noGrp="1"/>
          </p:cNvSpPr>
          <p:nvPr>
            <p:ph type="ftr" sz="quarter" idx="2"/>
          </p:nvPr>
        </p:nvSpPr>
        <p:spPr>
          <a:xfrm>
            <a:off x="0" y="8846554"/>
            <a:ext cx="2971800" cy="46569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5693"/>
          </a:xfrm>
          <a:prstGeom prst="rect">
            <a:avLst/>
          </a:prstGeom>
        </p:spPr>
        <p:txBody>
          <a:bodyPr vert="horz" lIns="93177" tIns="46589" rIns="93177" bIns="46589" rtlCol="0" anchor="b"/>
          <a:lstStyle>
            <a:lvl1pPr algn="r">
              <a:defRPr sz="1200"/>
            </a:lvl1pPr>
          </a:lstStyle>
          <a:p>
            <a:fld id="{2315E87A-D7B6-4D36-9C26-5D86212B6896}" type="slidenum">
              <a:rPr lang="en-US" smtClean="0"/>
              <a:pPr/>
              <a:t>‹#›</a:t>
            </a:fld>
            <a:endParaRPr lang="en-US"/>
          </a:p>
        </p:txBody>
      </p:sp>
    </p:spTree>
    <p:extLst>
      <p:ext uri="{BB962C8B-B14F-4D97-AF65-F5344CB8AC3E}">
        <p14:creationId xmlns:p14="http://schemas.microsoft.com/office/powerpoint/2010/main" val="850216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C723FD00-36B6-46CE-8E37-093E7E195CFF}" type="datetimeFigureOut">
              <a:rPr lang="en-US"/>
              <a:pPr>
                <a:defRPr/>
              </a:pPr>
              <a:t>6/6/2016</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6554"/>
            <a:ext cx="2971800" cy="465693"/>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A1E3E3FC-B25F-4F92-898E-7E3D7AFCEEC6}" type="slidenum">
              <a:rPr lang="en-US"/>
              <a:pPr>
                <a:defRPr/>
              </a:pPr>
              <a:t>‹#›</a:t>
            </a:fld>
            <a:endParaRPr lang="en-US"/>
          </a:p>
        </p:txBody>
      </p:sp>
    </p:spTree>
    <p:extLst>
      <p:ext uri="{BB962C8B-B14F-4D97-AF65-F5344CB8AC3E}">
        <p14:creationId xmlns:p14="http://schemas.microsoft.com/office/powerpoint/2010/main" val="323233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99650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946E2-48EF-481F-BEDF-2133A1953376}" type="slidenum">
              <a:rPr lang="en-US">
                <a:ea typeface="ＭＳ Ｐゴシック" pitchFamily="-123" charset="-128"/>
                <a:cs typeface="ＭＳ Ｐゴシック" pitchFamily="-123" charset="-128"/>
              </a:rPr>
              <a:pPr fontAlgn="base">
                <a:spcBef>
                  <a:spcPct val="0"/>
                </a:spcBef>
                <a:spcAft>
                  <a:spcPct val="0"/>
                </a:spcAft>
                <a:defRPr/>
              </a:pPr>
              <a:t>10</a:t>
            </a:fld>
            <a:endParaRPr lang="en-US">
              <a:ea typeface="ＭＳ Ｐゴシック" pitchFamily="-123" charset="-128"/>
              <a:cs typeface="ＭＳ Ｐゴシック" pitchFamily="-123" charset="-128"/>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xfrm>
            <a:off x="685800" y="4424086"/>
            <a:ext cx="5486400" cy="4382043"/>
          </a:xfrm>
          <a:noFill/>
        </p:spPr>
        <p:txBody>
          <a:bodyPr wrap="square" numCol="1" anchor="t" anchorCtr="0" compatLnSpc="1">
            <a:prstTxWarp prst="textNoShape">
              <a:avLst/>
            </a:prstTxWarp>
          </a:bodyPr>
          <a:lstStyle/>
          <a:p>
            <a:pPr eaLnBrk="1" hangingPunct="1">
              <a:lnSpc>
                <a:spcPct val="80000"/>
              </a:lnSpc>
              <a:spcBef>
                <a:spcPct val="0"/>
              </a:spcBef>
            </a:pPr>
            <a:r>
              <a:rPr lang="en-US" sz="1200" b="1" dirty="0" smtClean="0"/>
              <a:t>Discussion:</a:t>
            </a:r>
            <a:endParaRPr lang="en-US" sz="1200" b="1" dirty="0"/>
          </a:p>
          <a:p>
            <a:pPr eaLnBrk="1" hangingPunct="1">
              <a:lnSpc>
                <a:spcPct val="80000"/>
              </a:lnSpc>
              <a:spcBef>
                <a:spcPct val="0"/>
              </a:spcBef>
            </a:pPr>
            <a:r>
              <a:rPr lang="en-US" sz="1200" dirty="0" smtClean="0"/>
              <a:t>How </a:t>
            </a:r>
            <a:r>
              <a:rPr lang="en-US" sz="1200" dirty="0"/>
              <a:t>do you think this tasted?</a:t>
            </a:r>
          </a:p>
          <a:p>
            <a:pPr eaLnBrk="1" hangingPunct="1">
              <a:lnSpc>
                <a:spcPct val="80000"/>
              </a:lnSpc>
              <a:spcBef>
                <a:spcPct val="0"/>
              </a:spcBef>
            </a:pPr>
            <a:endParaRPr lang="en-US" sz="1200" dirty="0"/>
          </a:p>
          <a:p>
            <a:pPr eaLnBrk="1" hangingPunct="1">
              <a:lnSpc>
                <a:spcPct val="80000"/>
              </a:lnSpc>
              <a:spcBef>
                <a:spcPct val="0"/>
              </a:spcBef>
            </a:pPr>
            <a:r>
              <a:rPr lang="en-US" sz="1200" dirty="0"/>
              <a:t>Do you think there was always enough food?</a:t>
            </a:r>
          </a:p>
          <a:p>
            <a:pPr eaLnBrk="1" hangingPunct="1">
              <a:lnSpc>
                <a:spcPct val="80000"/>
              </a:lnSpc>
              <a:spcBef>
                <a:spcPct val="0"/>
              </a:spcBef>
            </a:pPr>
            <a:endParaRPr lang="en-US" sz="1000" dirty="0"/>
          </a:p>
          <a:p>
            <a:pPr eaLnBrk="1" hangingPunct="1">
              <a:lnSpc>
                <a:spcPct val="80000"/>
              </a:lnSpc>
              <a:spcBef>
                <a:spcPct val="0"/>
              </a:spcBef>
            </a:pPr>
            <a:endParaRPr lang="en-US" sz="1000" dirty="0"/>
          </a:p>
          <a:p>
            <a:pPr eaLnBrk="1" hangingPunct="1">
              <a:lnSpc>
                <a:spcPct val="80000"/>
              </a:lnSpc>
              <a:spcBef>
                <a:spcPct val="0"/>
              </a:spcBef>
            </a:pPr>
            <a:endParaRPr lang="en-US" sz="1000" dirty="0"/>
          </a:p>
        </p:txBody>
      </p:sp>
    </p:spTree>
    <p:extLst>
      <p:ext uri="{BB962C8B-B14F-4D97-AF65-F5344CB8AC3E}">
        <p14:creationId xmlns:p14="http://schemas.microsoft.com/office/powerpoint/2010/main" val="351118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AD889C-8ED4-4530-A604-EE3400650E25}" type="slidenum">
              <a:rPr lang="en-US">
                <a:ea typeface="ＭＳ Ｐゴシック" pitchFamily="-123" charset="-128"/>
                <a:cs typeface="ＭＳ Ｐゴシック" pitchFamily="-123" charset="-128"/>
              </a:rPr>
              <a:pPr fontAlgn="base">
                <a:spcBef>
                  <a:spcPct val="0"/>
                </a:spcBef>
                <a:spcAft>
                  <a:spcPct val="0"/>
                </a:spcAft>
                <a:defRPr/>
              </a:pPr>
              <a:t>11</a:t>
            </a:fld>
            <a:endParaRPr lang="en-US">
              <a:ea typeface="ＭＳ Ｐゴシック" pitchFamily="-123" charset="-128"/>
              <a:cs typeface="ＭＳ Ｐゴシック" pitchFamily="-123" charset="-128"/>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r>
              <a:rPr lang="en-US" sz="1200" b="0" dirty="0" smtClean="0">
                <a:latin typeface="+mn-lt"/>
              </a:rPr>
              <a:t>Loudon Valley Dec 9 Pioneers Hotel  20 Regt Con </a:t>
            </a:r>
            <a:r>
              <a:rPr lang="en-US" sz="1200" b="0" dirty="0" err="1" smtClean="0">
                <a:latin typeface="+mn-lt"/>
              </a:rPr>
              <a:t>Vol</a:t>
            </a:r>
            <a:r>
              <a:rPr lang="en-US" sz="1200" b="0" dirty="0" smtClean="0">
                <a:latin typeface="+mn-lt"/>
              </a:rPr>
              <a:t> Virginia</a:t>
            </a:r>
          </a:p>
          <a:p>
            <a:pPr marL="0" marR="0" indent="0" algn="l" defTabSz="931774" rtl="0" eaLnBrk="1" fontAlgn="base" latinLnBrk="0" hangingPunct="1">
              <a:lnSpc>
                <a:spcPct val="100000"/>
              </a:lnSpc>
              <a:spcBef>
                <a:spcPct val="0"/>
              </a:spcBef>
              <a:spcAft>
                <a:spcPct val="0"/>
              </a:spcAft>
              <a:buClrTx/>
              <a:buSzTx/>
              <a:buFontTx/>
              <a:buNone/>
              <a:tabLst/>
              <a:defRPr/>
            </a:pPr>
            <a:endParaRPr lang="en-US" sz="1200" dirty="0" smtClean="0">
              <a:latin typeface="+mn-lt"/>
            </a:endParaRPr>
          </a:p>
          <a:p>
            <a:pPr marL="0" marR="0" indent="0" algn="l" defTabSz="931774" rtl="0" eaLnBrk="1" fontAlgn="base" latinLnBrk="0" hangingPunct="1">
              <a:lnSpc>
                <a:spcPct val="100000"/>
              </a:lnSpc>
              <a:spcBef>
                <a:spcPct val="0"/>
              </a:spcBef>
              <a:spcAft>
                <a:spcPct val="0"/>
              </a:spcAft>
              <a:buClrTx/>
              <a:buSzTx/>
              <a:buFontTx/>
              <a:buNone/>
              <a:tabLst/>
              <a:defRPr/>
            </a:pPr>
            <a:r>
              <a:rPr lang="en-US" sz="1200" dirty="0" smtClean="0">
                <a:latin typeface="+mn-lt"/>
              </a:rPr>
              <a:t>“This is the drawing of our log Cabin looks natural all think made of logs &amp; covered with flies or canvas don’t leak much the dark place in the middle is rubber blankets the canvas is not large enough we don’t have any windows light comes through the canvas…..”</a:t>
            </a:r>
            <a:endParaRPr lang="en-US" b="1" dirty="0" smtClean="0">
              <a:latin typeface="+mn-lt"/>
            </a:endParaRPr>
          </a:p>
          <a:p>
            <a:pPr defTabSz="931774" eaLnBrk="1" hangingPunct="1">
              <a:spcBef>
                <a:spcPct val="0"/>
              </a:spcBef>
              <a:defRPr/>
            </a:pPr>
            <a:endParaRPr lang="en-US" b="1" dirty="0" smtClean="0">
              <a:latin typeface="+mn-lt"/>
            </a:endParaRPr>
          </a:p>
          <a:p>
            <a:pPr defTabSz="931774" eaLnBrk="1" hangingPunct="1">
              <a:spcBef>
                <a:spcPct val="0"/>
              </a:spcBef>
              <a:defRPr/>
            </a:pPr>
            <a:r>
              <a:rPr lang="en-US" b="1" dirty="0" smtClean="0">
                <a:latin typeface="+mn-lt"/>
              </a:rPr>
              <a:t>Discussion:</a:t>
            </a:r>
            <a:endParaRPr lang="en-US" b="1" dirty="0">
              <a:latin typeface="+mn-lt"/>
            </a:endParaRPr>
          </a:p>
          <a:p>
            <a:pPr defTabSz="931774" eaLnBrk="1" hangingPunct="1">
              <a:spcBef>
                <a:spcPct val="0"/>
              </a:spcBef>
              <a:defRPr/>
            </a:pPr>
            <a:r>
              <a:rPr lang="en-US" dirty="0" smtClean="0">
                <a:latin typeface="+mn-lt"/>
              </a:rPr>
              <a:t>What </a:t>
            </a:r>
            <a:r>
              <a:rPr lang="en-US" dirty="0">
                <a:latin typeface="+mn-lt"/>
              </a:rPr>
              <a:t>do you think the soldiers stayed in during the warmer months? Answer information – soldiers slept in tents or on the ground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What do you think it was like inside the winter quarters?</a:t>
            </a:r>
          </a:p>
          <a:p>
            <a:pPr defTabSz="931774" eaLnBrk="1" hangingPunct="1">
              <a:spcBef>
                <a:spcPct val="0"/>
              </a:spcBef>
              <a:defRPr/>
            </a:pPr>
            <a:r>
              <a:rPr lang="en-US" dirty="0">
                <a:latin typeface="+mn-lt"/>
              </a:rPr>
              <a:t>Answer information – winter quarters, while looking cozy, were damp and cold.  Disease flourished as camp sites became unsanitary with large numbers of men and their waste occupying small areas. </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Do you think it was warm or cold?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Why do you think they built such permanent places to stay in the winter and not just use tents like in the summer? </a:t>
            </a:r>
          </a:p>
          <a:p>
            <a:pPr defTabSz="931774" eaLnBrk="1" hangingPunct="1">
              <a:spcBef>
                <a:spcPct val="0"/>
              </a:spcBef>
              <a:defRPr/>
            </a:pPr>
            <a:r>
              <a:rPr lang="en-US" dirty="0">
                <a:latin typeface="+mn-lt"/>
              </a:rPr>
              <a:t>Answer information – there were very few battles in the winter, it was almost impossible to travel once the roads froze.  Just like how battles mainly happened during the day they also mainly happened during the warmer months because it was just too logistically and physically difficult.</a:t>
            </a:r>
          </a:p>
          <a:p>
            <a:pPr eaLnBrk="1" hangingPunct="1">
              <a:spcBef>
                <a:spcPct val="0"/>
              </a:spcBef>
            </a:pPr>
            <a:endParaRPr lang="en-US" dirty="0" smtClean="0">
              <a:latin typeface="+mn-lt"/>
            </a:endParaRPr>
          </a:p>
        </p:txBody>
      </p:sp>
    </p:spTree>
    <p:extLst>
      <p:ext uri="{BB962C8B-B14F-4D97-AF65-F5344CB8AC3E}">
        <p14:creationId xmlns:p14="http://schemas.microsoft.com/office/powerpoint/2010/main" val="70359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58961-D96A-4EC2-ABCC-932C9F92E42E}" type="slidenum">
              <a:rPr lang="en-US">
                <a:ea typeface="ＭＳ Ｐゴシック" pitchFamily="-123" charset="-128"/>
                <a:cs typeface="ＭＳ Ｐゴシック" pitchFamily="-123" charset="-128"/>
              </a:rPr>
              <a:pPr fontAlgn="base">
                <a:spcBef>
                  <a:spcPct val="0"/>
                </a:spcBef>
                <a:spcAft>
                  <a:spcPct val="0"/>
                </a:spcAft>
                <a:defRPr/>
              </a:pPr>
              <a:t>12</a:t>
            </a:fld>
            <a:endParaRPr lang="en-US">
              <a:ea typeface="ＭＳ Ｐゴシック" pitchFamily="-123" charset="-128"/>
              <a:cs typeface="ＭＳ Ｐゴシック" pitchFamily="-123" charset="-128"/>
            </a:endParaRPr>
          </a:p>
        </p:txBody>
      </p:sp>
      <p:sp>
        <p:nvSpPr>
          <p:cNvPr id="54274" name="Rectangle 2"/>
          <p:cNvSpPr>
            <a:spLocks noGrp="1" noRot="1" noChangeAspect="1" noChangeArrowheads="1" noTextEdit="1"/>
          </p:cNvSpPr>
          <p:nvPr>
            <p:ph type="sldImg"/>
          </p:nvPr>
        </p:nvSpPr>
        <p:spPr bwMode="auto">
          <a:xfrm>
            <a:off x="1392238" y="508000"/>
            <a:ext cx="4302125" cy="3227388"/>
          </a:xfrm>
          <a:noFill/>
          <a:ln>
            <a:solidFill>
              <a:srgbClr val="000000"/>
            </a:solidFill>
            <a:miter lim="800000"/>
            <a:headEnd/>
            <a:tailEnd/>
          </a:ln>
        </p:spPr>
      </p:sp>
      <p:sp>
        <p:nvSpPr>
          <p:cNvPr id="54275" name="Rectangle 3"/>
          <p:cNvSpPr>
            <a:spLocks noGrp="1" noChangeArrowheads="1"/>
          </p:cNvSpPr>
          <p:nvPr>
            <p:ph type="body" idx="1"/>
          </p:nvPr>
        </p:nvSpPr>
        <p:spPr bwMode="auto">
          <a:xfrm>
            <a:off x="381000" y="3811246"/>
            <a:ext cx="6172200" cy="4191238"/>
          </a:xfrm>
          <a:noFill/>
        </p:spPr>
        <p:txBody>
          <a:bodyPr wrap="square" numCol="1" anchor="t" anchorCtr="0" compatLnSpc="1">
            <a:prstTxWarp prst="textNoShape">
              <a:avLst/>
            </a:prstTxWarp>
          </a:bodyPr>
          <a:lstStyle/>
          <a:p>
            <a:pPr eaLnBrk="1" hangingPunct="1">
              <a:spcBef>
                <a:spcPct val="0"/>
              </a:spcBef>
            </a:pPr>
            <a:r>
              <a:rPr lang="en-US" sz="1200" b="0" dirty="0" smtClean="0">
                <a:latin typeface="+mn-lt"/>
              </a:rPr>
              <a:t>All who knew how to write, wrote letters.  During the Civil War letter writing was the only method of personal communication.</a:t>
            </a:r>
          </a:p>
          <a:p>
            <a:pPr eaLnBrk="1" hangingPunct="1">
              <a:spcBef>
                <a:spcPct val="0"/>
              </a:spcBef>
            </a:pPr>
            <a:endParaRPr lang="en-US" sz="1200" b="1" dirty="0" smtClean="0">
              <a:latin typeface="+mn-lt"/>
            </a:endParaRPr>
          </a:p>
          <a:p>
            <a:pPr eaLnBrk="1" hangingPunct="1">
              <a:spcBef>
                <a:spcPct val="0"/>
              </a:spcBef>
            </a:pPr>
            <a:r>
              <a:rPr lang="en-US" sz="1200" b="1" dirty="0" smtClean="0">
                <a:latin typeface="+mn-lt"/>
              </a:rPr>
              <a:t>Discussion:</a:t>
            </a:r>
            <a:endParaRPr lang="en-US" sz="1200" b="1" dirty="0">
              <a:latin typeface="+mn-lt"/>
            </a:endParaRPr>
          </a:p>
          <a:p>
            <a:pPr eaLnBrk="1" hangingPunct="1">
              <a:spcBef>
                <a:spcPct val="0"/>
              </a:spcBef>
            </a:pPr>
            <a:r>
              <a:rPr lang="en-US" sz="1200" dirty="0" smtClean="0">
                <a:latin typeface="+mn-lt"/>
              </a:rPr>
              <a:t>Do </a:t>
            </a:r>
            <a:r>
              <a:rPr lang="en-US" sz="1200" dirty="0">
                <a:latin typeface="+mn-lt"/>
              </a:rPr>
              <a:t>you think soldiers looked forward to getting mail? </a:t>
            </a:r>
          </a:p>
          <a:p>
            <a:pPr eaLnBrk="1" hangingPunct="1">
              <a:spcBef>
                <a:spcPct val="0"/>
              </a:spcBef>
            </a:pPr>
            <a:endParaRPr lang="en-US" sz="1200" dirty="0">
              <a:latin typeface="+mn-lt"/>
            </a:endParaRPr>
          </a:p>
          <a:p>
            <a:pPr eaLnBrk="1" hangingPunct="1">
              <a:spcBef>
                <a:spcPct val="0"/>
              </a:spcBef>
            </a:pPr>
            <a:r>
              <a:rPr lang="en-US" sz="1200" dirty="0">
                <a:latin typeface="+mn-lt"/>
              </a:rPr>
              <a:t>Do you think the soldiers got homesick?</a:t>
            </a:r>
          </a:p>
        </p:txBody>
      </p:sp>
    </p:spTree>
    <p:extLst>
      <p:ext uri="{BB962C8B-B14F-4D97-AF65-F5344CB8AC3E}">
        <p14:creationId xmlns:p14="http://schemas.microsoft.com/office/powerpoint/2010/main" val="1113481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noChangeArrowheads="1"/>
          </p:cNvSpPr>
          <p:nvPr>
            <p:ph type="sldImg"/>
          </p:nvPr>
        </p:nvSpPr>
        <p:spPr bwMode="auto">
          <a:xfrm>
            <a:off x="1101725" y="698500"/>
            <a:ext cx="4654550" cy="349250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685800" y="4424085"/>
            <a:ext cx="5486400" cy="4191238"/>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dirty="0" smtClean="0"/>
              <a:t>Soldiers spent the majority of their time in camp drilling, not on the battlefield.</a:t>
            </a:r>
            <a:endParaRPr lang="en-US" dirty="0" smtClean="0"/>
          </a:p>
          <a:p>
            <a:endParaRPr lang="en-US" b="1" dirty="0" smtClean="0"/>
          </a:p>
          <a:p>
            <a:r>
              <a:rPr lang="en-US" b="1" dirty="0" smtClean="0"/>
              <a:t>Discussion:</a:t>
            </a:r>
          </a:p>
          <a:p>
            <a:r>
              <a:rPr lang="en-US" dirty="0" smtClean="0"/>
              <a:t>Why were they always</a:t>
            </a:r>
            <a:r>
              <a:rPr lang="en-US" baseline="0" dirty="0" smtClean="0"/>
              <a:t> drilling?</a:t>
            </a:r>
          </a:p>
          <a:p>
            <a:r>
              <a:rPr lang="en-US" baseline="0" dirty="0" smtClean="0"/>
              <a:t>Answer information - Most of the time soldiers were not fighting battles, rather they were in camp or marching.  Drilling kept the men busy during the down-time and prepared them so that they could maneuver under fire.</a:t>
            </a:r>
          </a:p>
          <a:p>
            <a:endParaRPr lang="en-US" dirty="0"/>
          </a:p>
        </p:txBody>
      </p:sp>
    </p:spTree>
    <p:extLst>
      <p:ext uri="{BB962C8B-B14F-4D97-AF65-F5344CB8AC3E}">
        <p14:creationId xmlns:p14="http://schemas.microsoft.com/office/powerpoint/2010/main" val="354298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Placeholder 2"/>
          <p:cNvSpPr>
            <a:spLocks noGrp="1" noRot="1" noChangeAspect="1"/>
          </p:cNvSpPr>
          <p:nvPr>
            <p:ph type="sldImg"/>
          </p:nvPr>
        </p:nvSpPr>
        <p:spPr bwMode="auto">
          <a:noFill/>
          <a:ln>
            <a:solidFill>
              <a:srgbClr val="000000"/>
            </a:solidFill>
            <a:miter lim="800000"/>
            <a:headEnd/>
            <a:tailEnd/>
          </a:ln>
        </p:spPr>
      </p:sp>
      <p:sp>
        <p:nvSpPr>
          <p:cNvPr id="5632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Discussion:</a:t>
            </a:r>
          </a:p>
          <a:p>
            <a:pPr eaLnBrk="1" hangingPunct="1"/>
            <a:endParaRPr lang="en-US" dirty="0" smtClean="0"/>
          </a:p>
          <a:p>
            <a:pPr eaLnBrk="1" hangingPunct="1"/>
            <a:r>
              <a:rPr lang="en-US" dirty="0" smtClean="0"/>
              <a:t>According</a:t>
            </a:r>
            <a:r>
              <a:rPr lang="en-US" baseline="0" dirty="0" smtClean="0"/>
              <a:t> to this information, did bullets or sickness kill most of the soldiers?</a:t>
            </a:r>
          </a:p>
          <a:p>
            <a:pPr eaLnBrk="1" hangingPunct="1"/>
            <a:endParaRPr lang="en-US" dirty="0"/>
          </a:p>
        </p:txBody>
      </p:sp>
    </p:spTree>
    <p:extLst>
      <p:ext uri="{BB962C8B-B14F-4D97-AF65-F5344CB8AC3E}">
        <p14:creationId xmlns:p14="http://schemas.microsoft.com/office/powerpoint/2010/main" val="4015366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69A5E0-3AE5-4014-940E-35700542EA4F}" type="slidenum">
              <a:rPr lang="en-US">
                <a:ea typeface="ＭＳ Ｐゴシック" pitchFamily="-123" charset="-128"/>
                <a:cs typeface="ＭＳ Ｐゴシック" pitchFamily="-123" charset="-128"/>
              </a:rPr>
              <a:pPr fontAlgn="base">
                <a:spcBef>
                  <a:spcPct val="0"/>
                </a:spcBef>
                <a:spcAft>
                  <a:spcPct val="0"/>
                </a:spcAft>
                <a:defRPr/>
              </a:pPr>
              <a:t>16</a:t>
            </a:fld>
            <a:endParaRPr lang="en-US">
              <a:ea typeface="ＭＳ Ｐゴシック" pitchFamily="-123" charset="-128"/>
              <a:cs typeface="ＭＳ Ｐゴシック" pitchFamily="-123" charset="-128"/>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There were </a:t>
            </a:r>
            <a:r>
              <a:rPr lang="en-US" dirty="0" smtClean="0"/>
              <a:t>many</a:t>
            </a:r>
            <a:r>
              <a:rPr lang="en-US" baseline="0" dirty="0" smtClean="0"/>
              <a:t> types of</a:t>
            </a:r>
            <a:r>
              <a:rPr lang="en-US" dirty="0" smtClean="0"/>
              <a:t> </a:t>
            </a:r>
            <a:r>
              <a:rPr lang="en-US" dirty="0"/>
              <a:t>guns used in the </a:t>
            </a:r>
            <a:r>
              <a:rPr lang="en-US" dirty="0" smtClean="0"/>
              <a:t>Civil </a:t>
            </a:r>
            <a:r>
              <a:rPr lang="en-US" dirty="0"/>
              <a:t>W</a:t>
            </a:r>
            <a:r>
              <a:rPr lang="en-US" dirty="0" smtClean="0"/>
              <a:t>ar</a:t>
            </a:r>
            <a:r>
              <a:rPr lang="en-US" dirty="0"/>
              <a:t>, but the advent of the rifled </a:t>
            </a:r>
            <a:r>
              <a:rPr lang="en-US" dirty="0" smtClean="0"/>
              <a:t>musket, </a:t>
            </a:r>
            <a:r>
              <a:rPr lang="en-US" dirty="0"/>
              <a:t>widely used </a:t>
            </a:r>
            <a:r>
              <a:rPr lang="en-US" dirty="0" smtClean="0"/>
              <a:t>during</a:t>
            </a:r>
            <a:r>
              <a:rPr lang="en-US" baseline="0" dirty="0" smtClean="0"/>
              <a:t> the war,</a:t>
            </a:r>
            <a:r>
              <a:rPr lang="en-US" dirty="0" smtClean="0"/>
              <a:t> </a:t>
            </a:r>
            <a:r>
              <a:rPr lang="en-US" dirty="0"/>
              <a:t>created </a:t>
            </a:r>
            <a:r>
              <a:rPr lang="en-US" dirty="0" smtClean="0"/>
              <a:t>tremendous casualties.  The rifled musket’s large </a:t>
            </a:r>
            <a:r>
              <a:rPr lang="en-US" dirty="0"/>
              <a:t>caliber, soft slow moving slug </a:t>
            </a:r>
            <a:r>
              <a:rPr lang="en-US" dirty="0" smtClean="0"/>
              <a:t>destroyed </a:t>
            </a:r>
            <a:r>
              <a:rPr lang="en-US" dirty="0"/>
              <a:t>and </a:t>
            </a:r>
            <a:r>
              <a:rPr lang="en-US" dirty="0" smtClean="0"/>
              <a:t>pulverized </a:t>
            </a:r>
            <a:r>
              <a:rPr lang="en-US" dirty="0"/>
              <a:t>the flesh and bone it tore into.  </a:t>
            </a:r>
            <a:r>
              <a:rPr lang="en-US" dirty="0" smtClean="0"/>
              <a:t>This </a:t>
            </a:r>
            <a:r>
              <a:rPr lang="en-US" dirty="0"/>
              <a:t>weapon </a:t>
            </a:r>
            <a:r>
              <a:rPr lang="en-US" dirty="0" smtClean="0"/>
              <a:t>made </a:t>
            </a:r>
            <a:r>
              <a:rPr lang="en-US" dirty="0"/>
              <a:t>amputation the only practical treatment for saving lives.  </a:t>
            </a:r>
            <a:endParaRPr lang="en-US" dirty="0" smtClean="0"/>
          </a:p>
          <a:p>
            <a:pPr eaLnBrk="1" hangingPunct="1">
              <a:spcBef>
                <a:spcPct val="0"/>
              </a:spcBef>
            </a:pPr>
            <a:endParaRPr lang="en-US" dirty="0" smtClean="0"/>
          </a:p>
          <a:p>
            <a:pPr eaLnBrk="1" hangingPunct="1">
              <a:spcBef>
                <a:spcPct val="0"/>
              </a:spcBef>
            </a:pPr>
            <a:endParaRPr lang="en-US" dirty="0"/>
          </a:p>
        </p:txBody>
      </p:sp>
    </p:spTree>
    <p:extLst>
      <p:ext uri="{BB962C8B-B14F-4D97-AF65-F5344CB8AC3E}">
        <p14:creationId xmlns:p14="http://schemas.microsoft.com/office/powerpoint/2010/main" val="2599474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06B19A-D00E-4E89-A534-87636DAB0C82}" type="slidenum">
              <a:rPr lang="en-US">
                <a:ea typeface="ＭＳ Ｐゴシック" pitchFamily="-123" charset="-128"/>
                <a:cs typeface="ＭＳ Ｐゴシック" pitchFamily="-123" charset="-128"/>
              </a:rPr>
              <a:pPr fontAlgn="base">
                <a:spcBef>
                  <a:spcPct val="0"/>
                </a:spcBef>
                <a:spcAft>
                  <a:spcPct val="0"/>
                </a:spcAft>
                <a:defRPr/>
              </a:pPr>
              <a:t>17</a:t>
            </a:fld>
            <a:endParaRPr lang="en-US">
              <a:ea typeface="ＭＳ Ｐゴシック" pitchFamily="-123" charset="-128"/>
              <a:cs typeface="ＭＳ Ｐゴシック" pitchFamily="-123" charset="-128"/>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Surgeons preferred to operate outside if possible to mitigate the effects of the chloroform and to utilize the light. </a:t>
            </a:r>
            <a:r>
              <a:rPr lang="en-US" baseline="0" dirty="0" smtClean="0"/>
              <a:t> </a:t>
            </a:r>
            <a:r>
              <a:rPr lang="en-US" dirty="0" smtClean="0"/>
              <a:t>An operating table was often an unhinged door on top of two barrels.   </a:t>
            </a:r>
          </a:p>
          <a:p>
            <a:pPr eaLnBrk="1" hangingPunct="1">
              <a:spcBef>
                <a:spcPct val="0"/>
              </a:spcBef>
            </a:pPr>
            <a:endParaRPr lang="en-US" dirty="0" smtClean="0"/>
          </a:p>
          <a:p>
            <a:pPr eaLnBrk="1" hangingPunct="1">
              <a:spcBef>
                <a:spcPct val="0"/>
              </a:spcBef>
            </a:pPr>
            <a:r>
              <a:rPr lang="en-US" b="1" dirty="0" smtClean="0"/>
              <a:t>Discussion:</a:t>
            </a:r>
          </a:p>
          <a:p>
            <a:pPr eaLnBrk="1" hangingPunct="1">
              <a:spcBef>
                <a:spcPct val="0"/>
              </a:spcBef>
            </a:pPr>
            <a:endParaRPr lang="en-US" dirty="0" smtClean="0"/>
          </a:p>
          <a:p>
            <a:pPr eaLnBrk="1" hangingPunct="1">
              <a:spcBef>
                <a:spcPct val="0"/>
              </a:spcBef>
            </a:pPr>
            <a:r>
              <a:rPr lang="en-US" dirty="0" smtClean="0"/>
              <a:t>What do you think</a:t>
            </a:r>
            <a:r>
              <a:rPr lang="en-US" baseline="0" dirty="0" smtClean="0"/>
              <a:t> happened to the people living inside the homes that became hospitals?</a:t>
            </a:r>
          </a:p>
          <a:p>
            <a:pPr eaLnBrk="1" hangingPunct="1">
              <a:spcBef>
                <a:spcPct val="0"/>
              </a:spcBef>
            </a:pPr>
            <a:r>
              <a:rPr lang="en-US" baseline="0" dirty="0" smtClean="0"/>
              <a:t>Answer information – sometimes the citizens had already left, sometimes they were forced to leave or stay in an out-of-the-way place.</a:t>
            </a:r>
            <a:endParaRPr lang="en-US" dirty="0"/>
          </a:p>
        </p:txBody>
      </p:sp>
    </p:spTree>
    <p:extLst>
      <p:ext uri="{BB962C8B-B14F-4D97-AF65-F5344CB8AC3E}">
        <p14:creationId xmlns:p14="http://schemas.microsoft.com/office/powerpoint/2010/main" val="4215861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6B9AB-B93B-4443-A56F-3BADADBAB6A0}" type="slidenum">
              <a:rPr lang="en-US">
                <a:ea typeface="ＭＳ Ｐゴシック" pitchFamily="-123" charset="-128"/>
                <a:cs typeface="ＭＳ Ｐゴシック" pitchFamily="-123" charset="-128"/>
              </a:rPr>
              <a:pPr fontAlgn="base">
                <a:spcBef>
                  <a:spcPct val="0"/>
                </a:spcBef>
                <a:spcAft>
                  <a:spcPct val="0"/>
                </a:spcAft>
                <a:defRPr/>
              </a:pPr>
              <a:t>18</a:t>
            </a:fld>
            <a:endParaRPr lang="en-US">
              <a:ea typeface="ＭＳ Ｐゴシック" pitchFamily="-123" charset="-128"/>
              <a:cs typeface="ＭＳ Ｐゴシック" pitchFamily="-123" charset="-128"/>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Discussion</a:t>
            </a:r>
            <a:r>
              <a:rPr lang="en-US" b="1" baseline="0" dirty="0" smtClean="0"/>
              <a:t>:</a:t>
            </a:r>
          </a:p>
          <a:p>
            <a:pPr eaLnBrk="1" hangingPunct="1">
              <a:spcBef>
                <a:spcPct val="0"/>
              </a:spcBef>
            </a:pPr>
            <a:endParaRPr lang="en-US" baseline="0" dirty="0" smtClean="0"/>
          </a:p>
          <a:p>
            <a:pPr eaLnBrk="1" hangingPunct="1">
              <a:spcBef>
                <a:spcPct val="0"/>
              </a:spcBef>
            </a:pPr>
            <a:r>
              <a:rPr lang="en-US" baseline="0" dirty="0" smtClean="0"/>
              <a:t>Why do you think soldiers found women nurses to be more comforting?</a:t>
            </a:r>
          </a:p>
          <a:p>
            <a:pPr eaLnBrk="1" hangingPunct="1">
              <a:spcBef>
                <a:spcPct val="0"/>
              </a:spcBef>
            </a:pPr>
            <a:endParaRPr lang="en-US" dirty="0"/>
          </a:p>
        </p:txBody>
      </p:sp>
    </p:spTree>
    <p:extLst>
      <p:ext uri="{BB962C8B-B14F-4D97-AF65-F5344CB8AC3E}">
        <p14:creationId xmlns:p14="http://schemas.microsoft.com/office/powerpoint/2010/main" val="2171721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Placeholder 2"/>
          <p:cNvSpPr>
            <a:spLocks noGrp="1" noRot="1" noChangeAspect="1"/>
          </p:cNvSpPr>
          <p:nvPr>
            <p:ph type="sldImg"/>
          </p:nvPr>
        </p:nvSpPr>
        <p:spPr bwMode="auto">
          <a:noFill/>
          <a:ln>
            <a:solidFill>
              <a:srgbClr val="000000"/>
            </a:solidFill>
            <a:miter lim="800000"/>
            <a:headEnd/>
            <a:tailEnd/>
          </a:ln>
        </p:spPr>
      </p:sp>
      <p:sp>
        <p:nvSpPr>
          <p:cNvPr id="88066"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mj-lt"/>
              </a:rPr>
              <a:t>Soldiers, North and South, dreamed of returning home safe.</a:t>
            </a:r>
          </a:p>
          <a:p>
            <a:pPr eaLnBrk="1" hangingPunct="1"/>
            <a:endParaRPr lang="en-US" dirty="0"/>
          </a:p>
        </p:txBody>
      </p:sp>
    </p:spTree>
    <p:extLst>
      <p:ext uri="{BB962C8B-B14F-4D97-AF65-F5344CB8AC3E}">
        <p14:creationId xmlns:p14="http://schemas.microsoft.com/office/powerpoint/2010/main" val="3213035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a:t>
            </a:r>
          </a:p>
          <a:p>
            <a:endParaRPr lang="en-US" dirty="0" smtClean="0"/>
          </a:p>
          <a:p>
            <a:r>
              <a:rPr lang="en-US" dirty="0" smtClean="0"/>
              <a:t>What do you think happened to the country with so many men dying?</a:t>
            </a:r>
            <a:r>
              <a:rPr lang="en-US" baseline="0" dirty="0" smtClean="0"/>
              <a:t> </a:t>
            </a:r>
          </a:p>
          <a:p>
            <a:endParaRPr lang="en-US" baseline="0" dirty="0" smtClean="0"/>
          </a:p>
          <a:p>
            <a:r>
              <a:rPr lang="en-US" baseline="0" dirty="0" smtClean="0"/>
              <a:t>Do you think things went back to the way they were before the war? What might have changed?</a:t>
            </a:r>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20</a:t>
            </a:fld>
            <a:endParaRPr lang="en-US"/>
          </a:p>
        </p:txBody>
      </p:sp>
    </p:spTree>
    <p:extLst>
      <p:ext uri="{BB962C8B-B14F-4D97-AF65-F5344CB8AC3E}">
        <p14:creationId xmlns:p14="http://schemas.microsoft.com/office/powerpoint/2010/main" val="357627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 the organization of armies during the Civil War.  Most men were privates</a:t>
            </a:r>
            <a:r>
              <a:rPr lang="en-US" baseline="0" dirty="0" smtClean="0"/>
              <a:t> and part of a much larger army.</a:t>
            </a:r>
            <a:endParaRPr lang="en-US" dirty="0" smtClean="0"/>
          </a:p>
          <a:p>
            <a:endParaRPr lang="en-US" dirty="0" smtClean="0"/>
          </a:p>
          <a:p>
            <a:r>
              <a:rPr lang="en-US" dirty="0" smtClean="0"/>
              <a:t>On</a:t>
            </a:r>
            <a:r>
              <a:rPr lang="en-US" baseline="0" dirty="0" smtClean="0"/>
              <a:t> the left you can see how soldiers were grouped to make an army.  1 company = 100 men.  </a:t>
            </a:r>
          </a:p>
          <a:p>
            <a:endParaRPr lang="en-US" baseline="0" dirty="0" smtClean="0"/>
          </a:p>
          <a:p>
            <a:r>
              <a:rPr lang="en-US" baseline="0" dirty="0" smtClean="0"/>
              <a:t>On the right you can see the hierarchy of rank. </a:t>
            </a:r>
          </a:p>
          <a:p>
            <a:endParaRPr lang="en-US" baseline="0" dirty="0" smtClean="0"/>
          </a:p>
          <a:p>
            <a:r>
              <a:rPr lang="en-US" b="1" baseline="0" dirty="0" smtClean="0"/>
              <a:t>Discussion:</a:t>
            </a:r>
            <a:r>
              <a:rPr lang="en-US" baseline="0" dirty="0" smtClean="0"/>
              <a:t/>
            </a:r>
            <a:br>
              <a:rPr lang="en-US" baseline="0" dirty="0" smtClean="0"/>
            </a:br>
            <a:r>
              <a:rPr lang="en-US" baseline="0" dirty="0" smtClean="0"/>
              <a:t>Do you think that most men were noticed? </a:t>
            </a:r>
          </a:p>
          <a:p>
            <a:r>
              <a:rPr lang="en-US" baseline="0" dirty="0" smtClean="0"/>
              <a:t>How do you think privates were treated?</a:t>
            </a:r>
          </a:p>
          <a:p>
            <a:r>
              <a:rPr lang="en-US" baseline="0" dirty="0" smtClean="0"/>
              <a:t>How do you think generals were treated?</a:t>
            </a:r>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2</a:t>
            </a:fld>
            <a:endParaRPr lang="en-US"/>
          </a:p>
        </p:txBody>
      </p:sp>
    </p:spTree>
    <p:extLst>
      <p:ext uri="{BB962C8B-B14F-4D97-AF65-F5344CB8AC3E}">
        <p14:creationId xmlns:p14="http://schemas.microsoft.com/office/powerpoint/2010/main" val="4281955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Soldiers and their families</a:t>
            </a:r>
            <a:r>
              <a:rPr lang="en-US" baseline="0" dirty="0" smtClean="0"/>
              <a:t> preserved letters, diaries, and photographs. Some even wrote memoirs. </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b="1" baseline="0" dirty="0" smtClean="0"/>
              <a:t>Discussion:</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baseline="0" dirty="0" smtClean="0"/>
              <a:t>What might a historian learn by reading the letter of a soldier?</a:t>
            </a:r>
            <a:endParaRPr lang="en-US" dirty="0"/>
          </a:p>
        </p:txBody>
      </p:sp>
      <p:sp>
        <p:nvSpPr>
          <p:cNvPr id="4" name="Slide Number Placeholder 3"/>
          <p:cNvSpPr>
            <a:spLocks noGrp="1"/>
          </p:cNvSpPr>
          <p:nvPr>
            <p:ph type="sldNum" sz="quarter" idx="10"/>
          </p:nvPr>
        </p:nvSpPr>
        <p:spPr/>
        <p:txBody>
          <a:bodyPr/>
          <a:lstStyle/>
          <a:p>
            <a:fld id="{08FCE0E6-FB2A-4E42-8ADC-D3705B1741E4}" type="slidenum">
              <a:rPr lang="en-US" smtClean="0"/>
              <a:pPr/>
              <a:t>21</a:t>
            </a:fld>
            <a:endParaRPr lang="en-US"/>
          </a:p>
        </p:txBody>
      </p:sp>
    </p:spTree>
    <p:extLst>
      <p:ext uri="{BB962C8B-B14F-4D97-AF65-F5344CB8AC3E}">
        <p14:creationId xmlns:p14="http://schemas.microsoft.com/office/powerpoint/2010/main" val="2321677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there were battles they were fought in certain areas.  While sometimes</a:t>
            </a:r>
            <a:r>
              <a:rPr lang="en-US" baseline="0" dirty="0" smtClean="0"/>
              <a:t> skirmishes were simply a matter of finding the enemy along the way, battles usually occurred where one side was defending something or trying to obtain something important such as a train station, fort on a waterway, or important city. Battles were also fought in certain geographic locations because there were strategic advantages such as high ground or natural barriers.</a:t>
            </a:r>
          </a:p>
          <a:p>
            <a:endParaRPr lang="en-US" baseline="0" dirty="0" smtClean="0"/>
          </a:p>
          <a:p>
            <a:r>
              <a:rPr lang="en-US" baseline="0" dirty="0" smtClean="0"/>
              <a:t>Railroad networks, road networks, and waterways – important for transportation of troops and supplies. </a:t>
            </a:r>
          </a:p>
          <a:p>
            <a:endParaRPr lang="en-US" baseline="0" dirty="0" smtClean="0"/>
          </a:p>
          <a:p>
            <a:r>
              <a:rPr lang="en-US" baseline="0" dirty="0" smtClean="0"/>
              <a:t>Waterways – control of certain waterways will prevent the enemy from moving through or beyond that waterway.  </a:t>
            </a:r>
          </a:p>
          <a:p>
            <a:endParaRPr lang="en-US" baseline="0" dirty="0" smtClean="0"/>
          </a:p>
          <a:p>
            <a:r>
              <a:rPr lang="en-US" baseline="0" dirty="0" smtClean="0"/>
              <a:t>Importance of the space – capturing the capital of the enemy will almost certainly end the war.  The Army of Northern Virginia and The Army of the Potomac were constantly trying to move around one another to capture the opposing army’s capital.  Both armies had to be on the offense and defense.</a:t>
            </a:r>
          </a:p>
          <a:p>
            <a:endParaRPr lang="en-US" baseline="0" dirty="0" smtClean="0"/>
          </a:p>
          <a:p>
            <a:r>
              <a:rPr lang="en-US" baseline="0" dirty="0" smtClean="0"/>
              <a:t>Topography – geographically a certain location will offer more for a battle such as a river, high ground, natural barrier or covering.</a:t>
            </a:r>
          </a:p>
          <a:p>
            <a:endParaRPr lang="en-US" baseline="0" dirty="0" smtClean="0"/>
          </a:p>
          <a:p>
            <a:r>
              <a:rPr lang="en-US" baseline="0" dirty="0" smtClean="0"/>
              <a:t>Intelligence – reliable information on the location of the enemy was rare and could lead to a battle. </a:t>
            </a:r>
          </a:p>
        </p:txBody>
      </p:sp>
      <p:sp>
        <p:nvSpPr>
          <p:cNvPr id="4" name="Slide Number Placeholder 3"/>
          <p:cNvSpPr>
            <a:spLocks noGrp="1"/>
          </p:cNvSpPr>
          <p:nvPr>
            <p:ph type="sldNum" sz="quarter" idx="10"/>
          </p:nvPr>
        </p:nvSpPr>
        <p:spPr/>
        <p:txBody>
          <a:bodyPr/>
          <a:lstStyle/>
          <a:p>
            <a:fld id="{DF7CEA6B-7D82-4EB8-9B84-287AD6BF0FBF}" type="slidenum">
              <a:rPr lang="en-US" smtClean="0"/>
              <a:pPr/>
              <a:t>23</a:t>
            </a:fld>
            <a:endParaRPr lang="en-US" dirty="0"/>
          </a:p>
        </p:txBody>
      </p:sp>
    </p:spTree>
    <p:extLst>
      <p:ext uri="{BB962C8B-B14F-4D97-AF65-F5344CB8AC3E}">
        <p14:creationId xmlns:p14="http://schemas.microsoft.com/office/powerpoint/2010/main" val="131765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b="0" dirty="0" smtClean="0">
                <a:latin typeface="+mn-lt"/>
              </a:rPr>
              <a:t>Enlisting/signing up to fight --the men came from factories and farms, North &amp; South to fight in the Civil War</a:t>
            </a:r>
            <a:endParaRPr lang="en-US" b="0" dirty="0">
              <a:latin typeface="+mn-lt"/>
            </a:endParaRPr>
          </a:p>
        </p:txBody>
      </p:sp>
    </p:spTree>
    <p:extLst>
      <p:ext uri="{BB962C8B-B14F-4D97-AF65-F5344CB8AC3E}">
        <p14:creationId xmlns:p14="http://schemas.microsoft.com/office/powerpoint/2010/main" val="161385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Calibri" pitchFamily="-123" charset="0"/>
              </a:rPr>
              <a:t>Discussion:</a:t>
            </a:r>
            <a:endParaRPr lang="en-US" b="1" dirty="0">
              <a:latin typeface="Calibri" pitchFamily="-123" charset="0"/>
            </a:endParaRPr>
          </a:p>
          <a:p>
            <a:r>
              <a:rPr lang="en-US" dirty="0" smtClean="0">
                <a:latin typeface="Calibri" pitchFamily="-123" charset="0"/>
              </a:rPr>
              <a:t>Why </a:t>
            </a:r>
            <a:r>
              <a:rPr lang="en-US" dirty="0">
                <a:latin typeface="Calibri" pitchFamily="-123" charset="0"/>
              </a:rPr>
              <a:t>do you think the Civil War is sometimes called the “Boys’ War?”</a:t>
            </a:r>
          </a:p>
          <a:p>
            <a:endParaRPr lang="en-US" dirty="0">
              <a:latin typeface="Calibri" pitchFamily="-123" charset="0"/>
            </a:endParaRPr>
          </a:p>
          <a:p>
            <a:r>
              <a:rPr lang="en-US" dirty="0">
                <a:latin typeface="Calibri" pitchFamily="-123" charset="0"/>
              </a:rPr>
              <a:t>How many Union Soldiers were under 16?</a:t>
            </a:r>
          </a:p>
          <a:p>
            <a:endParaRPr lang="en-US" dirty="0">
              <a:latin typeface="Calibri" pitchFamily="-123" charset="0"/>
            </a:endParaRPr>
          </a:p>
          <a:p>
            <a:r>
              <a:rPr lang="en-US" dirty="0">
                <a:latin typeface="Calibri" pitchFamily="-123" charset="0"/>
              </a:rPr>
              <a:t>How many soldiers were between 16 and 23?</a:t>
            </a:r>
          </a:p>
          <a:p>
            <a:endParaRPr lang="en-US" dirty="0">
              <a:latin typeface="Calibri" pitchFamily="-123" charset="0"/>
            </a:endParaRPr>
          </a:p>
          <a:p>
            <a:r>
              <a:rPr lang="en-US" dirty="0">
                <a:latin typeface="Calibri" pitchFamily="-123" charset="0"/>
              </a:rPr>
              <a:t>How </a:t>
            </a:r>
            <a:r>
              <a:rPr lang="en-US" dirty="0" smtClean="0">
                <a:latin typeface="Calibri" pitchFamily="-123" charset="0"/>
              </a:rPr>
              <a:t>many </a:t>
            </a:r>
            <a:r>
              <a:rPr lang="en-US" dirty="0">
                <a:latin typeface="Calibri" pitchFamily="-123" charset="0"/>
              </a:rPr>
              <a:t>were over 23?</a:t>
            </a:r>
          </a:p>
          <a:p>
            <a:endParaRPr lang="en-US" dirty="0">
              <a:latin typeface="Calibri" pitchFamily="-123" charset="0"/>
            </a:endParaRPr>
          </a:p>
          <a:p>
            <a:r>
              <a:rPr lang="en-US" dirty="0">
                <a:latin typeface="Calibri" pitchFamily="-123" charset="0"/>
              </a:rPr>
              <a:t>Do you think most soldiers in the Confederate army would have been older or younger?  Why?</a:t>
            </a:r>
          </a:p>
          <a:p>
            <a:pPr eaLnBrk="1" hangingPunct="1"/>
            <a:endParaRPr lang="en-US" dirty="0" smtClean="0"/>
          </a:p>
          <a:p>
            <a:pPr eaLnBrk="1" hangingPunct="1"/>
            <a:endParaRPr lang="en-US" dirty="0"/>
          </a:p>
        </p:txBody>
      </p:sp>
    </p:spTree>
    <p:extLst>
      <p:ext uri="{BB962C8B-B14F-4D97-AF65-F5344CB8AC3E}">
        <p14:creationId xmlns:p14="http://schemas.microsoft.com/office/powerpoint/2010/main" val="377477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average Yank or </a:t>
            </a:r>
            <a:r>
              <a:rPr lang="en-US" dirty="0" err="1" smtClean="0"/>
              <a:t>Reb</a:t>
            </a:r>
            <a:r>
              <a:rPr lang="en-US" dirty="0" smtClean="0"/>
              <a:t> was white, native-born, farmer, protestant, single, between 18 and 29. He stood about 5 feet 8 inches tall and weighed about 143 pounds. Most soldiers were between the ages of 18 and 39 with an average age of 25.</a:t>
            </a:r>
          </a:p>
          <a:p>
            <a:endParaRPr lang="en-US" dirty="0" smtClean="0"/>
          </a:p>
          <a:p>
            <a:r>
              <a:rPr lang="en-US" dirty="0" smtClean="0"/>
              <a:t>Slang – </a:t>
            </a:r>
            <a:r>
              <a:rPr lang="en-US" dirty="0" err="1" smtClean="0"/>
              <a:t>Reb</a:t>
            </a:r>
            <a:r>
              <a:rPr lang="en-US" dirty="0" smtClean="0"/>
              <a:t> and Yank may be terms that you have</a:t>
            </a:r>
            <a:r>
              <a:rPr lang="en-US" baseline="0" dirty="0" smtClean="0"/>
              <a:t> not yet discussed with your students.  </a:t>
            </a:r>
          </a:p>
          <a:p>
            <a:endParaRPr lang="en-US" baseline="0" dirty="0" smtClean="0"/>
          </a:p>
          <a:p>
            <a:r>
              <a:rPr lang="en-US" baseline="0" dirty="0" err="1" smtClean="0"/>
              <a:t>Reb</a:t>
            </a:r>
            <a:r>
              <a:rPr lang="en-US" baseline="0" dirty="0" smtClean="0"/>
              <a:t> = rebel, confederate, or southern soldier</a:t>
            </a:r>
          </a:p>
          <a:p>
            <a:r>
              <a:rPr lang="en-US" baseline="0" dirty="0" smtClean="0"/>
              <a:t>Yank = </a:t>
            </a:r>
            <a:r>
              <a:rPr lang="en-US" baseline="0" dirty="0" err="1" smtClean="0"/>
              <a:t>yankee</a:t>
            </a:r>
            <a:r>
              <a:rPr lang="en-US" baseline="0" dirty="0" smtClean="0"/>
              <a:t>, federal, union, or northern soldier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5</a:t>
            </a:fld>
            <a:endParaRPr lang="en-US"/>
          </a:p>
        </p:txBody>
      </p:sp>
    </p:spTree>
    <p:extLst>
      <p:ext uri="{BB962C8B-B14F-4D97-AF65-F5344CB8AC3E}">
        <p14:creationId xmlns:p14="http://schemas.microsoft.com/office/powerpoint/2010/main" val="249710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ceholder 2"/>
          <p:cNvSpPr>
            <a:spLocks noGrp="1" noRot="1" noChangeAspect="1"/>
          </p:cNvSpPr>
          <p:nvPr>
            <p:ph type="sldImg"/>
          </p:nvPr>
        </p:nvSpPr>
        <p:spPr bwMode="auto">
          <a:noFill/>
          <a:ln>
            <a:solidFill>
              <a:srgbClr val="000000"/>
            </a:solidFill>
            <a:miter lim="800000"/>
            <a:headEnd/>
            <a:tailEnd/>
          </a:ln>
        </p:spPr>
      </p:sp>
      <p:sp>
        <p:nvSpPr>
          <p:cNvPr id="44034"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30000"/>
              </a:spcBef>
              <a:spcAft>
                <a:spcPct val="0"/>
              </a:spcAft>
              <a:buClrTx/>
              <a:buSzTx/>
              <a:buFontTx/>
              <a:buNone/>
              <a:tabLst/>
              <a:defRPr/>
            </a:pPr>
            <a:r>
              <a:rPr lang="en-US" sz="1200" dirty="0" smtClean="0">
                <a:latin typeface="+mn-lt"/>
              </a:rPr>
              <a:t>Men on both sides were inspired to fight by patriotism, state pride, the chance for adventure, or steady pay. The common Union soldier tended to fight to preserve the Union while the common Confederate soldier tended to fight to defend his home.</a:t>
            </a:r>
          </a:p>
          <a:p>
            <a:pPr defTabSz="931774" eaLnBrk="1" hangingPunct="1">
              <a:defRPr/>
            </a:pPr>
            <a:endParaRPr lang="en-US" dirty="0">
              <a:latin typeface="+mn-lt"/>
            </a:endParaRPr>
          </a:p>
          <a:p>
            <a:pPr defTabSz="931774" eaLnBrk="1" hangingPunct="1">
              <a:defRPr/>
            </a:pPr>
            <a:r>
              <a:rPr lang="en-US" b="1" dirty="0" smtClean="0">
                <a:latin typeface="+mn-lt"/>
              </a:rPr>
              <a:t>Discussion:</a:t>
            </a:r>
            <a:endParaRPr lang="en-US" b="1" dirty="0">
              <a:latin typeface="+mn-lt"/>
            </a:endParaRPr>
          </a:p>
          <a:p>
            <a:pPr defTabSz="931774" eaLnBrk="1" hangingPunct="1">
              <a:defRPr/>
            </a:pPr>
            <a:endParaRPr lang="en-US" dirty="0">
              <a:latin typeface="+mn-lt"/>
            </a:endParaRPr>
          </a:p>
          <a:p>
            <a:pPr defTabSz="931774" eaLnBrk="1" hangingPunct="1">
              <a:defRPr/>
            </a:pPr>
            <a:r>
              <a:rPr lang="en-US" dirty="0">
                <a:latin typeface="+mn-lt"/>
              </a:rPr>
              <a:t>Why would a Confederate soldier be defending his home and a Union soldier not be? </a:t>
            </a:r>
          </a:p>
          <a:p>
            <a:pPr defTabSz="931774" eaLnBrk="1" hangingPunct="1">
              <a:defRPr/>
            </a:pPr>
            <a:r>
              <a:rPr lang="en-US" dirty="0">
                <a:latin typeface="+mn-lt"/>
              </a:rPr>
              <a:t>Answer information - the war was mainly fought in the South. Union troops initially moved South to put down the rebellion. </a:t>
            </a:r>
            <a:r>
              <a:rPr lang="en-US" dirty="0" smtClean="0">
                <a:latin typeface="+mn-lt"/>
              </a:rPr>
              <a:t>In the North,</a:t>
            </a:r>
            <a:r>
              <a:rPr lang="en-US" baseline="0" dirty="0" smtClean="0">
                <a:latin typeface="+mn-lt"/>
              </a:rPr>
              <a:t> </a:t>
            </a:r>
            <a:r>
              <a:rPr lang="en-US" dirty="0" smtClean="0">
                <a:latin typeface="+mn-lt"/>
              </a:rPr>
              <a:t>Maryland, Kentucky,</a:t>
            </a:r>
            <a:r>
              <a:rPr lang="en-US" baseline="0" dirty="0" smtClean="0">
                <a:latin typeface="+mn-lt"/>
              </a:rPr>
              <a:t> Missouri</a:t>
            </a:r>
            <a:r>
              <a:rPr lang="en-US" dirty="0" smtClean="0">
                <a:latin typeface="+mn-lt"/>
              </a:rPr>
              <a:t> </a:t>
            </a:r>
            <a:r>
              <a:rPr lang="en-US" dirty="0">
                <a:latin typeface="+mn-lt"/>
              </a:rPr>
              <a:t>and Pennsylvania saw </a:t>
            </a:r>
            <a:r>
              <a:rPr lang="en-US" dirty="0" smtClean="0">
                <a:latin typeface="+mn-lt"/>
              </a:rPr>
              <a:t>major </a:t>
            </a:r>
            <a:r>
              <a:rPr lang="en-US" dirty="0">
                <a:latin typeface="+mn-lt"/>
              </a:rPr>
              <a:t>battles.</a:t>
            </a:r>
          </a:p>
          <a:p>
            <a:pPr defTabSz="931774" eaLnBrk="1" hangingPunct="1">
              <a:defRPr/>
            </a:pPr>
            <a:endParaRPr lang="en-US" dirty="0">
              <a:latin typeface="+mn-lt"/>
            </a:endParaRPr>
          </a:p>
          <a:p>
            <a:pPr defTabSz="931774" eaLnBrk="1" hangingPunct="1">
              <a:defRPr/>
            </a:pPr>
            <a:r>
              <a:rPr lang="en-US" dirty="0" smtClean="0">
                <a:latin typeface="+mn-lt"/>
              </a:rPr>
              <a:t>Imagine </a:t>
            </a:r>
            <a:r>
              <a:rPr lang="en-US" dirty="0">
                <a:latin typeface="+mn-lt"/>
              </a:rPr>
              <a:t>you are one of the men in this picture, what are you doing right now? How do you feel physically? How do you feel emotionally? Are you away from your family or loved ones? What might you do to pass the time?</a:t>
            </a:r>
          </a:p>
          <a:p>
            <a:pPr eaLnBrk="1" hangingPunct="1"/>
            <a:endParaRPr lang="en-US" dirty="0"/>
          </a:p>
        </p:txBody>
      </p:sp>
    </p:spTree>
    <p:extLst>
      <p:ext uri="{BB962C8B-B14F-4D97-AF65-F5344CB8AC3E}">
        <p14:creationId xmlns:p14="http://schemas.microsoft.com/office/powerpoint/2010/main" val="70883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Following the Emancipation Proclamation could join the US Armed Forces.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Approximately 180,000 African Americans comprising 163 units served in the Union Army during the Civil War, and many more African Americans served in the Union Navy.</a:t>
            </a:r>
          </a:p>
          <a:p>
            <a:endParaRPr lang="en-US" b="0" baseline="0" dirty="0" smtClean="0"/>
          </a:p>
          <a:p>
            <a:r>
              <a:rPr lang="en-US" b="1" baseline="0" dirty="0" smtClean="0"/>
              <a:t>Discuss:</a:t>
            </a:r>
            <a:r>
              <a:rPr lang="en-US" b="0" baseline="0" dirty="0" smtClean="0"/>
              <a:t/>
            </a:r>
            <a:br>
              <a:rPr lang="en-US" b="0" baseline="0" dirty="0" smtClean="0"/>
            </a:br>
            <a:endParaRPr lang="en-US" b="0" baseline="0" dirty="0" smtClean="0"/>
          </a:p>
          <a:p>
            <a:r>
              <a:rPr lang="en-US" b="0" baseline="0" dirty="0" smtClean="0"/>
              <a:t>Why might a former slave want to fight for the Union Army? </a:t>
            </a:r>
          </a:p>
          <a:p>
            <a:r>
              <a:rPr lang="en-US" b="0" baseline="0" dirty="0" smtClean="0"/>
              <a:t>Do you think that this had special meaning for that individual?</a:t>
            </a:r>
          </a:p>
          <a:p>
            <a:endParaRPr lang="en-US" b="0" baseline="0" dirty="0" smtClean="0"/>
          </a:p>
          <a:p>
            <a:r>
              <a:rPr lang="en-US" b="0" baseline="0" dirty="0" smtClean="0"/>
              <a:t>How do you think African American troops were treated by other Union soldiers? (Answer information: Generally not kindly, while the North did not have a significant slave population, there was still deep seeded racism.)</a:t>
            </a:r>
          </a:p>
          <a:p>
            <a:endParaRPr lang="en-US" b="0" baseline="0" dirty="0" smtClean="0"/>
          </a:p>
          <a:p>
            <a:r>
              <a:rPr lang="en-US" b="0" baseline="0" dirty="0" smtClean="0"/>
              <a:t>Do you think African American troops served side-by-side with white troops? Or camped with white troops? [Answer information: No, USCT (United States Colored Troops) were placed in separate regiments with white commanding officers]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8FCE0E6-FB2A-4E42-8ADC-D3705B1741E4}" type="slidenum">
              <a:rPr lang="en-US" smtClean="0"/>
              <a:pPr/>
              <a:t>7</a:t>
            </a:fld>
            <a:endParaRPr lang="en-US"/>
          </a:p>
        </p:txBody>
      </p:sp>
    </p:spTree>
    <p:extLst>
      <p:ext uri="{BB962C8B-B14F-4D97-AF65-F5344CB8AC3E}">
        <p14:creationId xmlns:p14="http://schemas.microsoft.com/office/powerpoint/2010/main" val="121063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p:spPr>
      </p:sp>
      <p:sp>
        <p:nvSpPr>
          <p:cNvPr id="48130" name="Placeholder 3"/>
          <p:cNvSpPr>
            <a:spLocks noGrp="1"/>
          </p:cNvSpPr>
          <p:nvPr>
            <p:ph type="body" idx="1"/>
          </p:nvPr>
        </p:nvSpPr>
        <p:spPr bwMode="auto">
          <a:noFill/>
        </p:spPr>
        <p:txBody>
          <a:bodyPr wrap="square" numCol="1" anchor="t" anchorCtr="0" compatLnSpc="1">
            <a:prstTxWarp prst="textNoShape">
              <a:avLst/>
            </a:prstTxWarp>
          </a:bodyPr>
          <a:lstStyle/>
          <a:p>
            <a:pPr marL="232943" indent="-232943" eaLnBrk="1" hangingPunct="1">
              <a:buAutoNum type="arabicPeriod"/>
            </a:pPr>
            <a:r>
              <a:rPr lang="en-US" dirty="0" smtClean="0"/>
              <a:t>Canteen</a:t>
            </a:r>
          </a:p>
          <a:p>
            <a:pPr marL="232943" indent="-232943" eaLnBrk="1" hangingPunct="1">
              <a:buAutoNum type="arabicPeriod"/>
            </a:pPr>
            <a:r>
              <a:rPr lang="en-US" dirty="0" smtClean="0"/>
              <a:t>Pan</a:t>
            </a:r>
          </a:p>
          <a:p>
            <a:pPr marL="232943" indent="-232943" eaLnBrk="1" hangingPunct="1">
              <a:buAutoNum type="arabicPeriod"/>
            </a:pPr>
            <a:r>
              <a:rPr lang="en-US" dirty="0" smtClean="0"/>
              <a:t>Cartridge</a:t>
            </a:r>
            <a:r>
              <a:rPr lang="en-US" baseline="0" dirty="0" smtClean="0"/>
              <a:t> box (Union)</a:t>
            </a:r>
          </a:p>
          <a:p>
            <a:pPr marL="232943" indent="-232943" eaLnBrk="1" hangingPunct="1">
              <a:buAutoNum type="arabicPeriod"/>
            </a:pPr>
            <a:r>
              <a:rPr lang="en-US" baseline="0" dirty="0" smtClean="0"/>
              <a:t>Tooth brush</a:t>
            </a:r>
          </a:p>
          <a:p>
            <a:pPr marL="232943" indent="-232943" eaLnBrk="1" hangingPunct="1">
              <a:buAutoNum type="arabicPeriod"/>
            </a:pPr>
            <a:r>
              <a:rPr lang="en-US" baseline="0" dirty="0" smtClean="0"/>
              <a:t>Razor</a:t>
            </a:r>
          </a:p>
          <a:p>
            <a:pPr marL="232943" indent="-232943" eaLnBrk="1" hangingPunct="1">
              <a:buAutoNum type="arabicPeriod"/>
            </a:pPr>
            <a:r>
              <a:rPr lang="en-US" baseline="0" dirty="0" smtClean="0"/>
              <a:t>Soap</a:t>
            </a:r>
          </a:p>
          <a:p>
            <a:pPr marL="232943" indent="-232943" eaLnBrk="1" hangingPunct="1">
              <a:buAutoNum type="arabicPeriod"/>
            </a:pPr>
            <a:r>
              <a:rPr lang="en-US" baseline="0" dirty="0" smtClean="0"/>
              <a:t>Blanket</a:t>
            </a:r>
          </a:p>
          <a:p>
            <a:pPr marL="232943" indent="-232943" eaLnBrk="1" hangingPunct="1">
              <a:buAutoNum type="arabicPeriod"/>
            </a:pPr>
            <a:r>
              <a:rPr lang="en-US" baseline="0" dirty="0" smtClean="0"/>
              <a:t>Silver wear</a:t>
            </a:r>
          </a:p>
          <a:p>
            <a:pPr marL="232943" indent="-232943" eaLnBrk="1" hangingPunct="1">
              <a:buAutoNum type="arabicPeriod"/>
            </a:pPr>
            <a:r>
              <a:rPr lang="en-US" baseline="0" dirty="0" smtClean="0"/>
              <a:t>Plate</a:t>
            </a:r>
          </a:p>
          <a:p>
            <a:pPr marL="232943" indent="-232943" eaLnBrk="1" hangingPunct="1">
              <a:buAutoNum type="arabicPeriod"/>
            </a:pPr>
            <a:r>
              <a:rPr lang="en-US" baseline="0" dirty="0" smtClean="0"/>
              <a:t>Comb</a:t>
            </a:r>
          </a:p>
          <a:p>
            <a:pPr marL="232943" indent="-232943" eaLnBrk="1" hangingPunct="1">
              <a:buAutoNum type="arabicPeriod"/>
            </a:pPr>
            <a:r>
              <a:rPr lang="en-US" baseline="0" dirty="0" smtClean="0"/>
              <a:t>Musket</a:t>
            </a:r>
          </a:p>
          <a:p>
            <a:pPr marL="232943" indent="-232943" eaLnBrk="1" hangingPunct="1">
              <a:buAutoNum type="arabicPeriod"/>
            </a:pPr>
            <a:r>
              <a:rPr lang="en-US" baseline="0" dirty="0" smtClean="0"/>
              <a:t>Money (Confederate)</a:t>
            </a:r>
          </a:p>
          <a:p>
            <a:pPr marL="232943" indent="-232943" eaLnBrk="1" hangingPunct="1">
              <a:buAutoNum type="arabicPeriod"/>
            </a:pPr>
            <a:r>
              <a:rPr lang="en-US" baseline="0" dirty="0" smtClean="0"/>
              <a:t>Photographs</a:t>
            </a:r>
          </a:p>
          <a:p>
            <a:pPr marL="232943" indent="-232943" eaLnBrk="1" hangingPunct="1">
              <a:buAutoNum type="arabicPeriod"/>
            </a:pPr>
            <a:r>
              <a:rPr lang="en-US" baseline="0" dirty="0" smtClean="0"/>
              <a:t>Bible</a:t>
            </a:r>
          </a:p>
          <a:p>
            <a:pPr marL="232943" indent="-232943" eaLnBrk="1" hangingPunct="1">
              <a:buAutoNum type="arabicPeriod"/>
            </a:pPr>
            <a:r>
              <a:rPr lang="en-US" baseline="0" dirty="0" smtClean="0"/>
              <a:t>Stamps (Confederate, Jefferson Davis prints)</a:t>
            </a:r>
          </a:p>
          <a:p>
            <a:pPr marL="232943" indent="-232943" eaLnBrk="1" hangingPunct="1">
              <a:buAutoNum type="arabicPeriod"/>
            </a:pPr>
            <a:r>
              <a:rPr lang="en-US" baseline="0" dirty="0" smtClean="0"/>
              <a:t>Haversack (Union)</a:t>
            </a:r>
          </a:p>
          <a:p>
            <a:pPr eaLnBrk="1" hangingPunct="1"/>
            <a:endParaRPr lang="en-US" baseline="0" dirty="0" smtClean="0"/>
          </a:p>
          <a:p>
            <a:pPr marL="232943" indent="-232943" eaLnBrk="1" hangingPunct="1">
              <a:buAutoNum type="arabicPeriod"/>
            </a:pPr>
            <a:endParaRPr lang="en-US" dirty="0"/>
          </a:p>
        </p:txBody>
      </p:sp>
    </p:spTree>
    <p:extLst>
      <p:ext uri="{BB962C8B-B14F-4D97-AF65-F5344CB8AC3E}">
        <p14:creationId xmlns:p14="http://schemas.microsoft.com/office/powerpoint/2010/main" val="144565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 Confederate:</a:t>
            </a:r>
          </a:p>
          <a:p>
            <a:r>
              <a:rPr lang="en-US" dirty="0" smtClean="0"/>
              <a:t>Slouch hat</a:t>
            </a:r>
          </a:p>
          <a:p>
            <a:r>
              <a:rPr lang="en-US" dirty="0" smtClean="0"/>
              <a:t>Shell</a:t>
            </a:r>
            <a:r>
              <a:rPr lang="en-US" baseline="0" dirty="0" smtClean="0"/>
              <a:t> Jacket</a:t>
            </a:r>
            <a:endParaRPr lang="en-US" dirty="0" smtClean="0"/>
          </a:p>
          <a:p>
            <a:r>
              <a:rPr lang="en-US" dirty="0" smtClean="0"/>
              <a:t>Pants</a:t>
            </a:r>
          </a:p>
          <a:p>
            <a:r>
              <a:rPr lang="en-US" dirty="0" smtClean="0"/>
              <a:t>Brogans (shoes)</a:t>
            </a:r>
          </a:p>
          <a:p>
            <a:endParaRPr lang="en-US" dirty="0" smtClean="0"/>
          </a:p>
          <a:p>
            <a:r>
              <a:rPr lang="en-US" dirty="0" smtClean="0"/>
              <a:t>On the right - Union:</a:t>
            </a:r>
          </a:p>
          <a:p>
            <a:r>
              <a:rPr lang="en-US" dirty="0" smtClean="0"/>
              <a:t>kepi</a:t>
            </a:r>
          </a:p>
          <a:p>
            <a:r>
              <a:rPr lang="en-US" dirty="0" smtClean="0"/>
              <a:t>Sack Coat</a:t>
            </a:r>
          </a:p>
          <a:p>
            <a:r>
              <a:rPr lang="en-US" dirty="0" smtClean="0"/>
              <a:t>Pants</a:t>
            </a:r>
          </a:p>
          <a:p>
            <a:r>
              <a:rPr lang="en-US" dirty="0" smtClean="0"/>
              <a:t>Brogans (shoes)</a:t>
            </a:r>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9</a:t>
            </a:fld>
            <a:endParaRPr lang="en-US"/>
          </a:p>
        </p:txBody>
      </p:sp>
    </p:spTree>
    <p:extLst>
      <p:ext uri="{BB962C8B-B14F-4D97-AF65-F5344CB8AC3E}">
        <p14:creationId xmlns:p14="http://schemas.microsoft.com/office/powerpoint/2010/main" val="127498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D8B1DC3-E75E-4C90-87A2-F1FD567E0A4D}" type="slidenum">
              <a:rPr lang="en-US" smtClean="0"/>
              <a:pPr>
                <a:defRPr/>
              </a:pPr>
              <a:t>‹#›</a:t>
            </a:fld>
            <a:endParaRPr lang="en-US"/>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1EA568D-D196-4F15-8625-9C1A8BB6962A}" type="slidenum">
              <a:rPr lang="en-US" smtClean="0"/>
              <a:pPr>
                <a:defRPr/>
              </a:pPr>
              <a:t>‹#›</a:t>
            </a:fld>
            <a:endParaRPr lang="en-US"/>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F7D5AC4-4C9D-4C0F-9E8A-0BC1ACA10F27}" type="slidenum">
              <a:rPr lang="en-US" smtClean="0"/>
              <a:pPr>
                <a:defRPr/>
              </a:pPr>
              <a:t>‹#›</a:t>
            </a:fld>
            <a:endParaRPr lang="en-US"/>
          </a:p>
        </p:txBody>
      </p:sp>
    </p:spTree>
    <p:extLst>
      <p:ext uri="{BB962C8B-B14F-4D97-AF65-F5344CB8AC3E}">
        <p14:creationId xmlns:p14="http://schemas.microsoft.com/office/powerpoint/2010/main" val="427322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1"/>
          </p:nvPr>
        </p:nvSpPr>
        <p:spPr>
          <a:xfrm>
            <a:off x="6553200" y="6245225"/>
            <a:ext cx="2133600" cy="476250"/>
          </a:xfrm>
        </p:spPr>
        <p:txBody>
          <a:bodyPr/>
          <a:lstStyle>
            <a:lvl1pPr>
              <a:defRPr/>
            </a:lvl1pPr>
          </a:lstStyle>
          <a:p>
            <a:pPr>
              <a:defRPr/>
            </a:pPr>
            <a:fld id="{E4B9E4CC-33AF-4B6F-AB5B-79334BB474D6}" type="slidenum">
              <a:rPr lang="en-US"/>
              <a:pPr>
                <a:defRPr/>
              </a:pPr>
              <a:t>‹#›</a:t>
            </a:fld>
            <a:endParaRPr lang="en-US"/>
          </a:p>
        </p:txBody>
      </p:sp>
      <p:sp>
        <p:nvSpPr>
          <p:cNvPr id="9" name="Date Placeholder 8"/>
          <p:cNvSpPr>
            <a:spLocks noGrp="1"/>
          </p:cNvSpPr>
          <p:nvPr>
            <p:ph type="dt" sz="half" idx="12"/>
          </p:nvPr>
        </p:nvSpPr>
        <p:spPr>
          <a:xfrm>
            <a:off x="0" y="0"/>
            <a:ext cx="2133600" cy="307975"/>
          </a:xfrm>
          <a:prstGeom prst="rect">
            <a:avLst/>
          </a:prstGeo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pPr>
              <a:defRPr/>
            </a:pPr>
            <a:fld id="{0D073395-3109-41B4-9755-D3B7C4A20C6C}" type="slidenum">
              <a:rPr lang="en-US"/>
              <a:pPr>
                <a:defRPr/>
              </a:pPr>
              <a:t>‹#›</a:t>
            </a:fld>
            <a:endParaRPr lang="en-US"/>
          </a:p>
        </p:txBody>
      </p:sp>
      <p:sp>
        <p:nvSpPr>
          <p:cNvPr id="8" name="Date Placeholder 7"/>
          <p:cNvSpPr>
            <a:spLocks noGrp="1"/>
          </p:cNvSpPr>
          <p:nvPr>
            <p:ph type="dt" sz="half" idx="12"/>
          </p:nvPr>
        </p:nvSpPr>
        <p:spPr>
          <a:xfrm>
            <a:off x="0" y="0"/>
            <a:ext cx="2133600" cy="307975"/>
          </a:xfrm>
          <a:prstGeom prst="rect">
            <a:avLst/>
          </a:prstGeo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B66AEBB-AA73-4F10-BB4C-FF60896E4D0B}" type="slidenum">
              <a:rPr lang="en-US" smtClean="0"/>
              <a:pPr>
                <a:defRPr/>
              </a:pPr>
              <a:t>‹#›</a:t>
            </a:fld>
            <a:endParaRPr lang="en-US"/>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87014198-9F2E-4B26-8592-74CC88E611DC}" type="slidenum">
              <a:rPr lang="en-US" smtClean="0"/>
              <a:pPr>
                <a:defRPr/>
              </a:pPr>
              <a:t>‹#›</a:t>
            </a:fld>
            <a:endParaRPr lang="en-US"/>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B8AE4B71-C73D-4221-8666-FF8BF51A4634}" type="slidenum">
              <a:rPr lang="en-US" smtClean="0"/>
              <a:pPr>
                <a:defRPr/>
              </a:pPr>
              <a:t>‹#›</a:t>
            </a:fld>
            <a:endParaRPr lang="en-US"/>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FC58DB4-5C0A-46A9-A7D8-555EC199B786}" type="slidenum">
              <a:rPr lang="en-US" smtClean="0"/>
              <a:pPr>
                <a:defRPr/>
              </a:pPr>
              <a:t>‹#›</a:t>
            </a:fld>
            <a:endParaRPr lang="en-US"/>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3B7D0952-650A-41E4-88CB-EE757CB913FC}" type="slidenum">
              <a:rPr lang="en-US" smtClean="0"/>
              <a:pPr>
                <a:defRPr/>
              </a:pPr>
              <a:t>‹#›</a:t>
            </a:fld>
            <a:endParaRPr lang="en-US"/>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C2BB652-0B68-4070-8C67-F8D3A60A8160}" type="slidenum">
              <a:rPr lang="en-US" smtClean="0"/>
              <a:pPr>
                <a:defRPr/>
              </a:pPr>
              <a:t>‹#›</a:t>
            </a:fld>
            <a:endParaRPr lang="en-US"/>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5C394AB-1379-41D7-B6B4-4D1279B2921F}" type="slidenum">
              <a:rPr lang="en-US" smtClean="0"/>
              <a:pPr>
                <a:defRPr/>
              </a:pPr>
              <a:t>‹#›</a:t>
            </a:fld>
            <a:endParaRPr lang="en-US"/>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6CE6D89-F8C4-4349-9F79-9E52E9457306}" type="slidenum">
              <a:rPr lang="en-US" smtClean="0"/>
              <a:pPr>
                <a:defRPr/>
              </a:pPr>
              <a:t>‹#›</a:t>
            </a:fld>
            <a:endParaRPr lang="en-US"/>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6D930449-58FC-4589-9EB7-EBB0924259D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409" name="Title 3"/>
          <p:cNvSpPr>
            <a:spLocks noGrp="1"/>
          </p:cNvSpPr>
          <p:nvPr>
            <p:ph type="ctrTitle"/>
          </p:nvPr>
        </p:nvSpPr>
        <p:spPr>
          <a:xfrm>
            <a:off x="685800" y="692696"/>
            <a:ext cx="7772400" cy="1470025"/>
          </a:xfrm>
        </p:spPr>
        <p:txBody>
          <a:bodyPr/>
          <a:lstStyle/>
          <a:p>
            <a:pPr eaLnBrk="1" hangingPunct="1"/>
            <a:r>
              <a:rPr lang="en-US" dirty="0" smtClean="0">
                <a:solidFill>
                  <a:schemeClr val="bg1"/>
                </a:solidFill>
                <a:latin typeface="Georgia" pitchFamily="18" charset="0"/>
              </a:rPr>
              <a:t>La </a:t>
            </a:r>
            <a:r>
              <a:rPr lang="en-US" dirty="0" err="1" smtClean="0">
                <a:solidFill>
                  <a:schemeClr val="bg1"/>
                </a:solidFill>
                <a:latin typeface="Georgia" pitchFamily="18" charset="0"/>
              </a:rPr>
              <a:t>vida</a:t>
            </a:r>
            <a:r>
              <a:rPr lang="en-US" dirty="0" smtClean="0">
                <a:solidFill>
                  <a:schemeClr val="bg1"/>
                </a:solidFill>
                <a:latin typeface="Georgia" pitchFamily="18" charset="0"/>
              </a:rPr>
              <a:t> en la </a:t>
            </a:r>
            <a:r>
              <a:rPr lang="en-US" dirty="0" err="1" smtClean="0">
                <a:solidFill>
                  <a:schemeClr val="bg1"/>
                </a:solidFill>
                <a:latin typeface="Georgia" pitchFamily="18" charset="0"/>
              </a:rPr>
              <a:t>guerra</a:t>
            </a:r>
            <a:endParaRPr lang="en-US" dirty="0" smtClean="0">
              <a:solidFill>
                <a:schemeClr val="bg1"/>
              </a:solidFill>
              <a:latin typeface="Georgia" pitchFamily="18" charset="0"/>
            </a:endParaRPr>
          </a:p>
        </p:txBody>
      </p:sp>
      <p:sp>
        <p:nvSpPr>
          <p:cNvPr id="14" name="SMARTInkShape-13"/>
          <p:cNvSpPr/>
          <p:nvPr>
            <p:custDataLst>
              <p:tags r:id="rId1"/>
            </p:custDataLst>
          </p:nvPr>
        </p:nvSpPr>
        <p:spPr>
          <a:xfrm>
            <a:off x="651867" y="6000750"/>
            <a:ext cx="160736" cy="89297"/>
          </a:xfrm>
          <a:custGeom>
            <a:avLst/>
            <a:gdLst/>
            <a:ahLst/>
            <a:cxnLst/>
            <a:rect l="0" t="0" r="0" b="0"/>
            <a:pathLst>
              <a:path w="160736" h="89297">
                <a:moveTo>
                  <a:pt x="160735" y="0"/>
                </a:moveTo>
                <a:lnTo>
                  <a:pt x="160735" y="0"/>
                </a:lnTo>
                <a:lnTo>
                  <a:pt x="151914" y="0"/>
                </a:lnTo>
                <a:lnTo>
                  <a:pt x="160732" y="0"/>
                </a:lnTo>
                <a:lnTo>
                  <a:pt x="151914" y="0"/>
                </a:lnTo>
                <a:lnTo>
                  <a:pt x="159503" y="0"/>
                </a:lnTo>
                <a:lnTo>
                  <a:pt x="159913" y="992"/>
                </a:lnTo>
                <a:lnTo>
                  <a:pt x="160370" y="4740"/>
                </a:lnTo>
                <a:lnTo>
                  <a:pt x="159499" y="6136"/>
                </a:lnTo>
                <a:lnTo>
                  <a:pt x="157926" y="7067"/>
                </a:lnTo>
                <a:lnTo>
                  <a:pt x="151814" y="8928"/>
                </a:lnTo>
                <a:lnTo>
                  <a:pt x="151805" y="35686"/>
                </a:lnTo>
                <a:lnTo>
                  <a:pt x="147064" y="35708"/>
                </a:lnTo>
                <a:lnTo>
                  <a:pt x="145668" y="36704"/>
                </a:lnTo>
                <a:lnTo>
                  <a:pt x="144737" y="38360"/>
                </a:lnTo>
                <a:lnTo>
                  <a:pt x="142908" y="44539"/>
                </a:lnTo>
                <a:lnTo>
                  <a:pt x="134055" y="44648"/>
                </a:lnTo>
                <a:lnTo>
                  <a:pt x="133978" y="49388"/>
                </a:lnTo>
                <a:lnTo>
                  <a:pt x="132975" y="50784"/>
                </a:lnTo>
                <a:lnTo>
                  <a:pt x="126882" y="53026"/>
                </a:lnTo>
                <a:lnTo>
                  <a:pt x="125019" y="53578"/>
                </a:lnTo>
                <a:lnTo>
                  <a:pt x="116454" y="53578"/>
                </a:lnTo>
                <a:lnTo>
                  <a:pt x="116096" y="62139"/>
                </a:lnTo>
                <a:lnTo>
                  <a:pt x="107524" y="62498"/>
                </a:lnTo>
                <a:lnTo>
                  <a:pt x="107265" y="67244"/>
                </a:lnTo>
                <a:lnTo>
                  <a:pt x="106237" y="68642"/>
                </a:lnTo>
                <a:lnTo>
                  <a:pt x="98337" y="71405"/>
                </a:lnTo>
                <a:lnTo>
                  <a:pt x="98259" y="71428"/>
                </a:lnTo>
                <a:lnTo>
                  <a:pt x="93496" y="71434"/>
                </a:lnTo>
                <a:lnTo>
                  <a:pt x="92096" y="72428"/>
                </a:lnTo>
                <a:lnTo>
                  <a:pt x="91163" y="74081"/>
                </a:lnTo>
                <a:lnTo>
                  <a:pt x="90541" y="76177"/>
                </a:lnTo>
                <a:lnTo>
                  <a:pt x="89134" y="77575"/>
                </a:lnTo>
                <a:lnTo>
                  <a:pt x="81718" y="79999"/>
                </a:lnTo>
                <a:lnTo>
                  <a:pt x="45925" y="80367"/>
                </a:lnTo>
                <a:lnTo>
                  <a:pt x="45500" y="81359"/>
                </a:lnTo>
                <a:lnTo>
                  <a:pt x="44761" y="88055"/>
                </a:lnTo>
                <a:lnTo>
                  <a:pt x="42053" y="88745"/>
                </a:lnTo>
                <a:lnTo>
                  <a:pt x="13228" y="89296"/>
                </a:lnTo>
                <a:lnTo>
                  <a:pt x="11795" y="88305"/>
                </a:lnTo>
                <a:lnTo>
                  <a:pt x="10840" y="86651"/>
                </a:lnTo>
                <a:lnTo>
                  <a:pt x="9042" y="80735"/>
                </a:lnTo>
                <a:lnTo>
                  <a:pt x="0" y="8036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5798" y="623808"/>
            <a:ext cx="8229600" cy="773113"/>
          </a:xfrm>
        </p:spPr>
        <p:txBody>
          <a:bodyPr rtlCol="0">
            <a:normAutofit/>
          </a:bodyPr>
          <a:lstStyle/>
          <a:p>
            <a:pPr eaLnBrk="1" fontAlgn="auto" hangingPunct="1">
              <a:spcAft>
                <a:spcPts val="0"/>
              </a:spcAft>
              <a:defRPr/>
            </a:pPr>
            <a:r>
              <a:rPr lang="es-CL" sz="4000" dirty="0" smtClean="0">
                <a:solidFill>
                  <a:srgbClr val="5F5F5F"/>
                </a:solidFill>
                <a:latin typeface="Georgia" pitchFamily="18" charset="0"/>
                <a:ea typeface="+mj-ea"/>
                <a:cs typeface="+mj-cs"/>
              </a:rPr>
              <a:t>Lo que </a:t>
            </a:r>
            <a:r>
              <a:rPr lang="es-CL" sz="4000" dirty="0" err="1" smtClean="0">
                <a:solidFill>
                  <a:srgbClr val="5F5F5F"/>
                </a:solidFill>
                <a:latin typeface="Georgia" pitchFamily="18" charset="0"/>
                <a:ea typeface="+mj-ea"/>
                <a:cs typeface="+mj-cs"/>
              </a:rPr>
              <a:t>comian</a:t>
            </a:r>
            <a:endParaRPr lang="es-CL" sz="4000" dirty="0" smtClean="0">
              <a:solidFill>
                <a:srgbClr val="5F5F5F"/>
              </a:solidFill>
              <a:latin typeface="Georgia" pitchFamily="18" charset="0"/>
              <a:ea typeface="+mj-ea"/>
              <a:cs typeface="+mj-cs"/>
            </a:endParaRPr>
          </a:p>
        </p:txBody>
      </p:sp>
      <p:sp>
        <p:nvSpPr>
          <p:cNvPr id="2" name="Content Placeholder 1"/>
          <p:cNvSpPr>
            <a:spLocks noGrp="1"/>
          </p:cNvSpPr>
          <p:nvPr>
            <p:ph sz="half" idx="1"/>
          </p:nvPr>
        </p:nvSpPr>
        <p:spPr/>
        <p:txBody>
          <a:bodyPr/>
          <a:lstStyle/>
          <a:p>
            <a:r>
              <a:rPr lang="es-CL" sz="2200" dirty="0" smtClean="0">
                <a:latin typeface="Georgia" pitchFamily="18" charset="0"/>
              </a:rPr>
              <a:t>Puerco salado, tocino, o carne de res  </a:t>
            </a:r>
          </a:p>
          <a:p>
            <a:r>
              <a:rPr lang="es-CL" sz="2200" dirty="0" smtClean="0">
                <a:latin typeface="Georgia" pitchFamily="18" charset="0"/>
              </a:rPr>
              <a:t>Pan blando, harina, Pan de maíz, o galletas (sin sal) </a:t>
            </a:r>
          </a:p>
          <a:p>
            <a:r>
              <a:rPr lang="es-CL" sz="2200" dirty="0" smtClean="0">
                <a:latin typeface="Georgia" pitchFamily="18" charset="0"/>
              </a:rPr>
              <a:t>Frijoles o chicharos</a:t>
            </a:r>
          </a:p>
          <a:p>
            <a:r>
              <a:rPr lang="es-CL" sz="2200" dirty="0" smtClean="0">
                <a:latin typeface="Georgia" pitchFamily="18" charset="0"/>
              </a:rPr>
              <a:t>Arroz o Maíz </a:t>
            </a:r>
            <a:r>
              <a:rPr lang="es-CL" sz="2200" dirty="0" err="1" smtClean="0">
                <a:latin typeface="Georgia" pitchFamily="18" charset="0"/>
              </a:rPr>
              <a:t>pozolero</a:t>
            </a:r>
            <a:endParaRPr lang="es-CL" sz="2200" dirty="0" smtClean="0">
              <a:latin typeface="Georgia" pitchFamily="18" charset="0"/>
            </a:endParaRPr>
          </a:p>
          <a:p>
            <a:r>
              <a:rPr lang="es-CL" sz="2200" dirty="0" smtClean="0">
                <a:latin typeface="Georgia" pitchFamily="18" charset="0"/>
              </a:rPr>
              <a:t>Café</a:t>
            </a:r>
          </a:p>
          <a:p>
            <a:r>
              <a:rPr lang="es-CL" sz="2200" dirty="0" smtClean="0">
                <a:latin typeface="Georgia" pitchFamily="18" charset="0"/>
              </a:rPr>
              <a:t>Té</a:t>
            </a:r>
          </a:p>
          <a:p>
            <a:r>
              <a:rPr lang="es-CL" sz="2200" dirty="0" smtClean="0">
                <a:latin typeface="Georgia" pitchFamily="18" charset="0"/>
              </a:rPr>
              <a:t>Azúcar</a:t>
            </a:r>
          </a:p>
          <a:p>
            <a:r>
              <a:rPr lang="es-CL" sz="2200" dirty="0" smtClean="0">
                <a:latin typeface="Georgia" pitchFamily="18" charset="0"/>
              </a:rPr>
              <a:t>Vinagre</a:t>
            </a:r>
          </a:p>
          <a:p>
            <a:r>
              <a:rPr lang="es-CL" sz="2200" dirty="0" smtClean="0">
                <a:latin typeface="Georgia" pitchFamily="18" charset="0"/>
              </a:rPr>
              <a:t>Melaza</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1960" y="1521514"/>
            <a:ext cx="4449712" cy="4864206"/>
          </a:xfrm>
          <a:prstGeom prst="rect">
            <a:avLst/>
          </a:prstGeom>
        </p:spPr>
      </p:pic>
    </p:spTree>
    <p:extLst>
      <p:ext uri="{BB962C8B-B14F-4D97-AF65-F5344CB8AC3E}">
        <p14:creationId xmlns:p14="http://schemas.microsoft.com/office/powerpoint/2010/main" val="2923836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p:txBody>
          <a:bodyPr rtlCol="0">
            <a:normAutofit/>
          </a:bodyPr>
          <a:lstStyle/>
          <a:p>
            <a:pPr eaLnBrk="1" fontAlgn="auto" hangingPunct="1">
              <a:spcAft>
                <a:spcPts val="0"/>
              </a:spcAft>
              <a:defRPr/>
            </a:pPr>
            <a:r>
              <a:rPr lang="en-US" sz="4000" dirty="0" err="1" smtClean="0">
                <a:solidFill>
                  <a:srgbClr val="5F5F5F"/>
                </a:solidFill>
                <a:latin typeface="Georgia" pitchFamily="18" charset="0"/>
                <a:ea typeface="+mj-ea"/>
                <a:cs typeface="+mj-cs"/>
              </a:rPr>
              <a:t>Donde</a:t>
            </a:r>
            <a:r>
              <a:rPr lang="en-US" sz="4000" dirty="0" smtClean="0">
                <a:solidFill>
                  <a:srgbClr val="5F5F5F"/>
                </a:solidFill>
                <a:latin typeface="Georgia" pitchFamily="18" charset="0"/>
                <a:ea typeface="+mj-ea"/>
                <a:cs typeface="+mj-cs"/>
              </a:rPr>
              <a:t> </a:t>
            </a:r>
            <a:r>
              <a:rPr lang="en-US" sz="4000" dirty="0" err="1" smtClean="0">
                <a:solidFill>
                  <a:srgbClr val="5F5F5F"/>
                </a:solidFill>
                <a:latin typeface="Georgia" pitchFamily="18" charset="0"/>
                <a:ea typeface="+mj-ea"/>
                <a:cs typeface="+mj-cs"/>
              </a:rPr>
              <a:t>dormian</a:t>
            </a:r>
            <a:r>
              <a:rPr lang="en-US" sz="4000" dirty="0" smtClean="0">
                <a:solidFill>
                  <a:srgbClr val="5F5F5F"/>
                </a:solidFill>
                <a:latin typeface="Georgia" pitchFamily="18" charset="0"/>
                <a:ea typeface="+mj-ea"/>
                <a:cs typeface="+mj-cs"/>
              </a:rPr>
              <a:t> </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47622" y="1600200"/>
            <a:ext cx="6848756" cy="4205288"/>
          </a:xfrm>
        </p:spPr>
      </p:pic>
    </p:spTree>
    <p:extLst>
      <p:ext uri="{BB962C8B-B14F-4D97-AF65-F5344CB8AC3E}">
        <p14:creationId xmlns:p14="http://schemas.microsoft.com/office/powerpoint/2010/main" val="3992901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626"/>
            <a:ext cx="8229600" cy="773113"/>
          </a:xfrm>
        </p:spPr>
        <p:txBody>
          <a:bodyPr/>
          <a:lstStyle/>
          <a:p>
            <a:r>
              <a:rPr lang="en-US" sz="4000" dirty="0" smtClean="0">
                <a:solidFill>
                  <a:srgbClr val="5F5F5F"/>
                </a:solidFill>
              </a:rPr>
              <a:t>Como se </a:t>
            </a:r>
            <a:r>
              <a:rPr lang="en-US" sz="4000" dirty="0" err="1" smtClean="0">
                <a:solidFill>
                  <a:srgbClr val="5F5F5F"/>
                </a:solidFill>
              </a:rPr>
              <a:t>comunicaban</a:t>
            </a:r>
            <a:r>
              <a:rPr lang="en-US" sz="4000" dirty="0" smtClean="0">
                <a:solidFill>
                  <a:srgbClr val="5F5F5F"/>
                </a:solidFill>
              </a:rPr>
              <a:t> </a:t>
            </a:r>
            <a:endParaRPr lang="en-US" sz="4000" dirty="0">
              <a:solidFill>
                <a:srgbClr val="5F5F5F"/>
              </a:solidFill>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15616" y="1600199"/>
            <a:ext cx="6540641" cy="4869966"/>
          </a:xfrm>
        </p:spPr>
      </p:pic>
    </p:spTree>
    <p:extLst>
      <p:ext uri="{BB962C8B-B14F-4D97-AF65-F5344CB8AC3E}">
        <p14:creationId xmlns:p14="http://schemas.microsoft.com/office/powerpoint/2010/main" val="386317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solidFill>
                  <a:srgbClr val="5F5F5F"/>
                </a:solidFill>
              </a:rPr>
              <a:t>Cuando no estaban </a:t>
            </a:r>
            <a:r>
              <a:rPr lang="es-CL" dirty="0" err="1" smtClean="0">
                <a:solidFill>
                  <a:srgbClr val="5F5F5F"/>
                </a:solidFill>
              </a:rPr>
              <a:t>peliando</a:t>
            </a:r>
            <a:r>
              <a:rPr lang="es-CL" dirty="0" smtClean="0">
                <a:solidFill>
                  <a:srgbClr val="5F5F5F"/>
                </a:solidFill>
              </a:rPr>
              <a:t> </a:t>
            </a:r>
            <a:endParaRPr lang="es-CL" dirty="0">
              <a:solidFill>
                <a:srgbClr val="5F5F5F"/>
              </a:solidFill>
            </a:endParaRP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8890" y="1838924"/>
            <a:ext cx="4035219" cy="3754826"/>
          </a:xfrm>
        </p:spPr>
      </p:pic>
      <p:sp>
        <p:nvSpPr>
          <p:cNvPr id="4" name="Content Placeholder 3"/>
          <p:cNvSpPr>
            <a:spLocks noGrp="1"/>
          </p:cNvSpPr>
          <p:nvPr>
            <p:ph sz="half" idx="2"/>
          </p:nvPr>
        </p:nvSpPr>
        <p:spPr>
          <a:xfrm>
            <a:off x="4648200" y="1844824"/>
            <a:ext cx="4038600" cy="3987177"/>
          </a:xfrm>
        </p:spPr>
        <p:txBody>
          <a:bodyPr/>
          <a:lstStyle/>
          <a:p>
            <a:pPr marL="0" indent="0">
              <a:buNone/>
            </a:pPr>
            <a:r>
              <a:rPr lang="en-US" sz="2200" dirty="0" smtClean="0">
                <a:latin typeface="Georgia" pitchFamily="18" charset="0"/>
              </a:rPr>
              <a:t>“first </a:t>
            </a:r>
            <a:r>
              <a:rPr lang="en-US" sz="2200" dirty="0">
                <a:latin typeface="Georgia" pitchFamily="18" charset="0"/>
              </a:rPr>
              <a:t>thing in the morning is drill, then drill, then drill again. Then drill, drill, a little more drill. Then drill and lastly drill. Between drills, we drill….” </a:t>
            </a:r>
            <a:r>
              <a:rPr lang="en-US" sz="2200" dirty="0" smtClean="0">
                <a:latin typeface="Georgia" pitchFamily="18" charset="0"/>
              </a:rPr>
              <a:t>    </a:t>
            </a:r>
          </a:p>
          <a:p>
            <a:pPr marL="0" indent="0">
              <a:buNone/>
            </a:pPr>
            <a:r>
              <a:rPr lang="en-US" sz="2200" dirty="0">
                <a:latin typeface="Georgia" pitchFamily="18" charset="0"/>
              </a:rPr>
              <a:t>	</a:t>
            </a:r>
            <a:r>
              <a:rPr lang="en-US" sz="2200" dirty="0" smtClean="0">
                <a:latin typeface="Georgia" pitchFamily="18" charset="0"/>
              </a:rPr>
              <a:t>		– </a:t>
            </a:r>
            <a:r>
              <a:rPr lang="en-US" sz="2200" dirty="0">
                <a:latin typeface="Georgia" pitchFamily="18" charset="0"/>
              </a:rPr>
              <a:t>Union </a:t>
            </a:r>
            <a:r>
              <a:rPr lang="en-US" sz="2200" dirty="0" smtClean="0">
                <a:latin typeface="Georgia" pitchFamily="18" charset="0"/>
              </a:rPr>
              <a:t>Soldier</a:t>
            </a:r>
            <a:endParaRPr lang="en-US" sz="2200" dirty="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Vida y </a:t>
            </a:r>
            <a:r>
              <a:rPr lang="en-US" dirty="0" err="1" smtClean="0"/>
              <a:t>Muerte</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475656" y="1772815"/>
            <a:ext cx="6120680" cy="4295971"/>
          </a:xfrm>
        </p:spPr>
      </p:pic>
    </p:spTree>
    <p:extLst>
      <p:ext uri="{BB962C8B-B14F-4D97-AF65-F5344CB8AC3E}">
        <p14:creationId xmlns:p14="http://schemas.microsoft.com/office/powerpoint/2010/main" val="1611392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z="4000" dirty="0" smtClean="0"/>
              <a:t>Vida y </a:t>
            </a:r>
            <a:r>
              <a:rPr lang="en-US" sz="4000" dirty="0" err="1" smtClean="0"/>
              <a:t>Muerte</a:t>
            </a:r>
            <a:endParaRPr lang="en-US" sz="4000" dirty="0" smtClean="0">
              <a:solidFill>
                <a:srgbClr val="5F5F5F"/>
              </a:solidFill>
              <a:latin typeface="Georgia" pitchFamily="18" charset="0"/>
            </a:endParaRP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s-CL" sz="2800" dirty="0" smtClean="0">
                <a:latin typeface="Georgia" pitchFamily="18" charset="0"/>
                <a:ea typeface="+mn-ea"/>
                <a:cs typeface="Arial" pitchFamily="34" charset="0"/>
              </a:rPr>
              <a:t>Enfermedad e Higiene </a:t>
            </a:r>
          </a:p>
          <a:p>
            <a:pPr lvl="1" eaLnBrk="1" fontAlgn="auto" hangingPunct="1">
              <a:spcAft>
                <a:spcPts val="0"/>
              </a:spcAft>
              <a:buFont typeface="Arial" pitchFamily="34" charset="0"/>
              <a:buChar char="•"/>
              <a:defRPr/>
            </a:pPr>
            <a:r>
              <a:rPr lang="es-CL" sz="2400" dirty="0" smtClean="0">
                <a:latin typeface="Georgia" pitchFamily="18" charset="0"/>
                <a:ea typeface="+mn-ea"/>
                <a:cs typeface="Arial" pitchFamily="34" charset="0"/>
              </a:rPr>
              <a:t>Todos y todo olía durante la Guerra Civil.  </a:t>
            </a:r>
          </a:p>
          <a:p>
            <a:pPr lvl="1" eaLnBrk="1" fontAlgn="auto" hangingPunct="1">
              <a:spcAft>
                <a:spcPts val="0"/>
              </a:spcAft>
              <a:buFont typeface="Arial" pitchFamily="34" charset="0"/>
              <a:buChar char="•"/>
              <a:defRPr/>
            </a:pPr>
            <a:r>
              <a:rPr lang="es-CL" sz="2400" dirty="0" smtClean="0">
                <a:latin typeface="Georgia" pitchFamily="18" charset="0"/>
                <a:ea typeface="+mn-ea"/>
                <a:cs typeface="Arial" pitchFamily="34" charset="0"/>
              </a:rPr>
              <a:t>Diarrea era el asesino más grande durante la Guerra Civil. </a:t>
            </a:r>
          </a:p>
          <a:p>
            <a:pPr lvl="1" eaLnBrk="1" fontAlgn="auto" hangingPunct="1">
              <a:spcAft>
                <a:spcPts val="0"/>
              </a:spcAft>
              <a:buFont typeface="Arial" pitchFamily="34" charset="0"/>
              <a:buChar char="•"/>
              <a:defRPr/>
            </a:pPr>
            <a:r>
              <a:rPr lang="es-CL" sz="2400" dirty="0" smtClean="0">
                <a:latin typeface="Georgia" pitchFamily="18" charset="0"/>
                <a:ea typeface="+mn-ea"/>
                <a:cs typeface="Arial" pitchFamily="34" charset="0"/>
              </a:rPr>
              <a:t>De mas de 620,000 soldados que murieron en la guerra, más de 400,000 murieron de enfermedades.  </a:t>
            </a:r>
          </a:p>
          <a:p>
            <a:pPr eaLnBrk="1" fontAlgn="auto" hangingPunct="1">
              <a:spcAft>
                <a:spcPts val="0"/>
              </a:spcAft>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ChangeArrowheads="1"/>
          </p:cNvSpPr>
          <p:nvPr>
            <p:ph type="title"/>
          </p:nvPr>
        </p:nvSpPr>
        <p:spPr>
          <a:xfrm>
            <a:off x="467544" y="1700808"/>
            <a:ext cx="8229600" cy="1728192"/>
          </a:xfrm>
        </p:spPr>
        <p:txBody>
          <a:bodyPr/>
          <a:lstStyle/>
          <a:p>
            <a:pPr algn="l" eaLnBrk="1" hangingPunct="1"/>
            <a:r>
              <a:rPr lang="es-CL" sz="2200" dirty="0" smtClean="0">
                <a:solidFill>
                  <a:schemeClr val="tx1"/>
                </a:solidFill>
                <a:latin typeface="Georgia" pitchFamily="18" charset="0"/>
              </a:rPr>
              <a:t>Tecnología de armas –El mosquete rayado (</a:t>
            </a:r>
            <a:r>
              <a:rPr lang="es-CL" sz="2200" dirty="0" err="1" smtClean="0">
                <a:solidFill>
                  <a:schemeClr val="tx1"/>
                </a:solidFill>
                <a:latin typeface="Georgia" pitchFamily="18" charset="0"/>
              </a:rPr>
              <a:t>rifled</a:t>
            </a:r>
            <a:r>
              <a:rPr lang="es-CL" sz="2200" dirty="0" smtClean="0">
                <a:solidFill>
                  <a:schemeClr val="tx1"/>
                </a:solidFill>
                <a:latin typeface="Georgia" pitchFamily="18" charset="0"/>
              </a:rPr>
              <a:t> </a:t>
            </a:r>
            <a:r>
              <a:rPr lang="es-CL" sz="2200" dirty="0" err="1" smtClean="0">
                <a:solidFill>
                  <a:schemeClr val="tx1"/>
                </a:solidFill>
                <a:latin typeface="Georgia" pitchFamily="18" charset="0"/>
              </a:rPr>
              <a:t>musket</a:t>
            </a:r>
            <a:r>
              <a:rPr lang="es-CL" sz="2200" dirty="0" smtClean="0">
                <a:solidFill>
                  <a:schemeClr val="tx1"/>
                </a:solidFill>
                <a:latin typeface="Georgia" pitchFamily="18" charset="0"/>
              </a:rPr>
              <a:t>) mató más soldados que ningún otra arma. Sus efectos también creaban heridas que eran difícil de tratar</a:t>
            </a:r>
            <a:r>
              <a:rPr lang="en-US" sz="2200" dirty="0" smtClean="0">
                <a:solidFill>
                  <a:schemeClr val="tx1"/>
                </a:solidFill>
                <a:latin typeface="Georgia" pitchFamily="18" charset="0"/>
              </a:rPr>
              <a:t>.</a:t>
            </a:r>
            <a:endParaRPr lang="en-US" sz="2200" dirty="0">
              <a:solidFill>
                <a:schemeClr val="tx1"/>
              </a:solidFill>
              <a:latin typeface="Georgia" pitchFamily="18" charset="0"/>
            </a:endParaRPr>
          </a:p>
        </p:txBody>
      </p:sp>
      <p:sp>
        <p:nvSpPr>
          <p:cNvPr id="6" name="Title 1"/>
          <p:cNvSpPr txBox="1">
            <a:spLocks/>
          </p:cNvSpPr>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smtClean="0"/>
              <a:t>Vida y </a:t>
            </a:r>
            <a:r>
              <a:rPr lang="en-US" sz="4000" dirty="0" err="1" smtClean="0"/>
              <a:t>Muerte</a:t>
            </a:r>
            <a:endParaRPr lang="en-US" sz="4000" dirty="0" smtClean="0">
              <a:solidFill>
                <a:srgbClr val="5F5F5F"/>
              </a:solidFill>
              <a:latin typeface="Georgia"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39" y="3789040"/>
            <a:ext cx="8497122" cy="2206570"/>
          </a:xfrm>
          <a:prstGeom prst="rect">
            <a:avLst/>
          </a:prstGeom>
        </p:spPr>
      </p:pic>
    </p:spTree>
    <p:extLst>
      <p:ext uri="{BB962C8B-B14F-4D97-AF65-F5344CB8AC3E}">
        <p14:creationId xmlns:p14="http://schemas.microsoft.com/office/powerpoint/2010/main" val="2143642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692696"/>
            <a:ext cx="8229600" cy="773113"/>
          </a:xfrm>
        </p:spPr>
        <p:txBody>
          <a:bodyPr rtlCol="0">
            <a:normAutofit fontScale="90000"/>
          </a:bodyPr>
          <a:lstStyle/>
          <a:p>
            <a:pPr fontAlgn="auto">
              <a:spcAft>
                <a:spcPts val="0"/>
              </a:spcAft>
              <a:defRPr/>
            </a:pPr>
            <a:r>
              <a:rPr lang="en-US" dirty="0" smtClean="0"/>
              <a:t>Vida y </a:t>
            </a:r>
            <a:r>
              <a:rPr lang="en-US" dirty="0" err="1" smtClean="0"/>
              <a:t>Muerte</a:t>
            </a:r>
            <a:r>
              <a:rPr lang="en-US" sz="2800" dirty="0" smtClean="0">
                <a:solidFill>
                  <a:srgbClr val="5F5F5F"/>
                </a:solidFill>
                <a:ea typeface="+mj-ea"/>
                <a:cs typeface="+mj-cs"/>
              </a:rPr>
              <a:t/>
            </a:r>
            <a:br>
              <a:rPr lang="en-US" sz="2800" dirty="0" smtClean="0">
                <a:solidFill>
                  <a:srgbClr val="5F5F5F"/>
                </a:solidFill>
                <a:ea typeface="+mj-ea"/>
                <a:cs typeface="+mj-cs"/>
              </a:rPr>
            </a:br>
            <a:r>
              <a:rPr lang="es-CL" sz="2444" dirty="0" smtClean="0">
                <a:solidFill>
                  <a:schemeClr val="tx1"/>
                </a:solidFill>
                <a:ea typeface="+mj-ea"/>
                <a:cs typeface="+mj-cs"/>
              </a:rPr>
              <a:t>Cuando había una batalla, cada estructura, casa, granja, o campo podía convertirse en un hospital…..</a:t>
            </a:r>
            <a:endParaRPr lang="es-CL" sz="2444" dirty="0">
              <a:solidFill>
                <a:schemeClr val="tx1"/>
              </a:solidFill>
              <a:ea typeface="+mj-ea"/>
              <a:cs typeface="+mj-cs"/>
            </a:endParaRP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13447" y="1844824"/>
            <a:ext cx="5717106" cy="4205288"/>
          </a:xfrm>
        </p:spPr>
      </p:pic>
      <p:sp>
        <p:nvSpPr>
          <p:cNvPr id="82950" name="Text Box 14"/>
          <p:cNvSpPr txBox="1">
            <a:spLocks noChangeArrowheads="1"/>
          </p:cNvSpPr>
          <p:nvPr/>
        </p:nvSpPr>
        <p:spPr bwMode="auto">
          <a:xfrm>
            <a:off x="1219200" y="6491288"/>
            <a:ext cx="7467600" cy="366712"/>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123"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Vida y </a:t>
            </a:r>
            <a:r>
              <a:rPr lang="en-US" sz="4000" dirty="0" err="1" smtClean="0"/>
              <a:t>Muerte</a:t>
            </a:r>
            <a:endParaRPr lang="en-US" sz="2800" dirty="0">
              <a:solidFill>
                <a:srgbClr val="5F5F5F"/>
              </a:solidFill>
              <a:latin typeface="+mj-lt"/>
            </a:endParaRPr>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95536" y="2132856"/>
            <a:ext cx="4008693" cy="2592288"/>
          </a:xfrm>
        </p:spPr>
      </p:pic>
      <p:sp>
        <p:nvSpPr>
          <p:cNvPr id="5" name="Content Placeholder 4"/>
          <p:cNvSpPr>
            <a:spLocks noGrp="1"/>
          </p:cNvSpPr>
          <p:nvPr>
            <p:ph sz="half" idx="2"/>
          </p:nvPr>
        </p:nvSpPr>
        <p:spPr>
          <a:xfrm>
            <a:off x="4716016" y="2132856"/>
            <a:ext cx="4038600" cy="3727745"/>
          </a:xfrm>
        </p:spPr>
        <p:txBody>
          <a:bodyPr/>
          <a:lstStyle/>
          <a:p>
            <a:pPr marL="0" indent="0">
              <a:buNone/>
            </a:pPr>
            <a:r>
              <a:rPr lang="en-US" sz="2200" dirty="0">
                <a:solidFill>
                  <a:schemeClr val="tx1"/>
                </a:solidFill>
              </a:rPr>
              <a:t>"</a:t>
            </a:r>
            <a:r>
              <a:rPr lang="en-US" sz="2200" dirty="0">
                <a:solidFill>
                  <a:schemeClr val="tx1"/>
                </a:solidFill>
                <a:cs typeface="Arial" pitchFamily="34" charset="0"/>
              </a:rPr>
              <a:t>You have given your boys to die for their country. Now you can give your girls to nurse them</a:t>
            </a:r>
            <a:r>
              <a:rPr lang="en-US" sz="2200" dirty="0" smtClean="0">
                <a:solidFill>
                  <a:schemeClr val="tx1"/>
                </a:solidFill>
                <a:cs typeface="Arial" pitchFamily="34" charset="0"/>
              </a:rPr>
              <a:t>.”</a:t>
            </a:r>
          </a:p>
          <a:p>
            <a:pPr marL="0" indent="0" algn="r">
              <a:buNone/>
            </a:pPr>
            <a:r>
              <a:rPr lang="en-US" sz="2200" dirty="0" smtClean="0">
                <a:solidFill>
                  <a:schemeClr val="tx1"/>
                </a:solidFill>
                <a:cs typeface="Arial" pitchFamily="34" charset="0"/>
              </a:rPr>
              <a:t>-</a:t>
            </a:r>
            <a:r>
              <a:rPr lang="en-US" sz="2200" dirty="0">
                <a:solidFill>
                  <a:schemeClr val="tx1"/>
                </a:solidFill>
                <a:cs typeface="Arial" pitchFamily="34" charset="0"/>
              </a:rPr>
              <a:t>Nurse Mary </a:t>
            </a:r>
            <a:r>
              <a:rPr lang="en-US" sz="2200" dirty="0" err="1">
                <a:solidFill>
                  <a:schemeClr val="tx1"/>
                </a:solidFill>
                <a:cs typeface="Arial" pitchFamily="34" charset="0"/>
              </a:rPr>
              <a:t>Stinebaugh</a:t>
            </a: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sz="4000" dirty="0" smtClean="0"/>
              <a:t>Vida y </a:t>
            </a:r>
            <a:r>
              <a:rPr lang="en-US" sz="4000" dirty="0" err="1" smtClean="0"/>
              <a:t>Muerte</a:t>
            </a:r>
            <a:endParaRPr lang="en-US" sz="4000" dirty="0" smtClean="0">
              <a:solidFill>
                <a:srgbClr val="5F5F5F"/>
              </a:solidFill>
              <a:latin typeface="Georgia" pitchFamily="18" charset="0"/>
            </a:endParaRP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2351715"/>
            <a:ext cx="4038600" cy="2729244"/>
          </a:xfrm>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48200" y="2347755"/>
            <a:ext cx="4038600" cy="273716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75000"/>
                  </a:schemeClr>
                </a:solidFill>
              </a:rPr>
              <a:t>El </a:t>
            </a:r>
            <a:r>
              <a:rPr lang="en-US" sz="4000" dirty="0" err="1" smtClean="0">
                <a:solidFill>
                  <a:schemeClr val="accent1">
                    <a:lumMod val="75000"/>
                  </a:schemeClr>
                </a:solidFill>
              </a:rPr>
              <a:t>soldado</a:t>
            </a:r>
            <a:r>
              <a:rPr lang="en-US" sz="4000" dirty="0" smtClean="0">
                <a:solidFill>
                  <a:schemeClr val="accent1">
                    <a:lumMod val="75000"/>
                  </a:schemeClr>
                </a:solidFill>
              </a:rPr>
              <a:t> </a:t>
            </a:r>
            <a:r>
              <a:rPr lang="en-US" sz="4000" dirty="0" err="1" smtClean="0">
                <a:solidFill>
                  <a:schemeClr val="accent1">
                    <a:lumMod val="75000"/>
                  </a:schemeClr>
                </a:solidFill>
              </a:rPr>
              <a:t>típico</a:t>
            </a:r>
            <a:endParaRPr lang="en-US" sz="4000" dirty="0">
              <a:solidFill>
                <a:schemeClr val="accent1">
                  <a:lumMod val="75000"/>
                </a:schemeClr>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04982" y="1600199"/>
            <a:ext cx="7439426" cy="4436451"/>
          </a:xfrm>
        </p:spPr>
      </p:pic>
    </p:spTree>
    <p:extLst>
      <p:ext uri="{BB962C8B-B14F-4D97-AF65-F5344CB8AC3E}">
        <p14:creationId xmlns:p14="http://schemas.microsoft.com/office/powerpoint/2010/main" val="4103330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73113"/>
          </a:xfrm>
        </p:spPr>
        <p:txBody>
          <a:bodyPr>
            <a:normAutofit/>
          </a:bodyPr>
          <a:lstStyle/>
          <a:p>
            <a:r>
              <a:rPr lang="en-US" sz="4000" dirty="0" smtClean="0"/>
              <a:t>Vida y </a:t>
            </a:r>
            <a:r>
              <a:rPr lang="en-US" sz="4000" dirty="0" err="1" smtClean="0"/>
              <a:t>Muerte</a:t>
            </a:r>
            <a:endParaRPr lang="en-US" sz="4000" dirty="0"/>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49164" y="1484784"/>
            <a:ext cx="3290788" cy="4512634"/>
          </a:xfrm>
        </p:spPr>
      </p:pic>
      <p:sp>
        <p:nvSpPr>
          <p:cNvPr id="5" name="Text Placeholder 4"/>
          <p:cNvSpPr>
            <a:spLocks noGrp="1"/>
          </p:cNvSpPr>
          <p:nvPr>
            <p:ph sz="half" idx="2"/>
          </p:nvPr>
        </p:nvSpPr>
        <p:spPr/>
        <p:txBody>
          <a:bodyPr/>
          <a:lstStyle/>
          <a:p>
            <a:pPr marL="0" indent="0">
              <a:buNone/>
            </a:pPr>
            <a:r>
              <a:rPr lang="es-CL" sz="2200" i="0" dirty="0" smtClean="0">
                <a:latin typeface="Georgia" pitchFamily="18" charset="0"/>
              </a:rPr>
              <a:t>Más o menos 2.75 millones de soldados pelearon en la Guerra Civil.</a:t>
            </a:r>
            <a:br>
              <a:rPr lang="es-CL" sz="2200" i="0" dirty="0" smtClean="0">
                <a:latin typeface="Georgia" pitchFamily="18" charset="0"/>
              </a:rPr>
            </a:br>
            <a:r>
              <a:rPr lang="es-CL" sz="2200" i="0" dirty="0" smtClean="0">
                <a:latin typeface="Georgia" pitchFamily="18" charset="0"/>
              </a:rPr>
              <a:t/>
            </a:r>
            <a:br>
              <a:rPr lang="es-CL" sz="2200" i="0" dirty="0" smtClean="0">
                <a:latin typeface="Georgia" pitchFamily="18" charset="0"/>
              </a:rPr>
            </a:br>
            <a:r>
              <a:rPr lang="es-CL" sz="2200" dirty="0" smtClean="0">
                <a:latin typeface="Georgia" pitchFamily="18" charset="0"/>
              </a:rPr>
              <a:t>Más de </a:t>
            </a:r>
            <a:r>
              <a:rPr lang="es-CL" sz="2200" i="0" dirty="0" smtClean="0">
                <a:latin typeface="Georgia" pitchFamily="18" charset="0"/>
              </a:rPr>
              <a:t>620,000 hombres murieron en la guerra, con enfermedades matando dos veces más que los que murieron en las batallas. </a:t>
            </a:r>
            <a:endParaRPr lang="es-CL" sz="2200" i="0" dirty="0">
              <a:latin typeface="Georg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solidFill>
                  <a:srgbClr val="5F5F5F"/>
                </a:solidFill>
              </a:rPr>
              <a:t>Memorias</a:t>
            </a:r>
            <a:r>
              <a:rPr lang="en-US" sz="4000" dirty="0" smtClean="0">
                <a:solidFill>
                  <a:srgbClr val="5F5F5F"/>
                </a:solidFill>
              </a:rPr>
              <a:t> de la Guerra</a:t>
            </a:r>
            <a:endParaRPr lang="en-US" sz="4000" dirty="0">
              <a:solidFill>
                <a:srgbClr val="5F5F5F"/>
              </a:solidFill>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457200" y="2324929"/>
            <a:ext cx="4038600" cy="2782816"/>
          </a:xfrm>
        </p:spPr>
      </p:pic>
      <p:sp>
        <p:nvSpPr>
          <p:cNvPr id="4" name="Content Placeholder 3"/>
          <p:cNvSpPr>
            <a:spLocks noGrp="1"/>
          </p:cNvSpPr>
          <p:nvPr>
            <p:ph sz="half" idx="2"/>
          </p:nvPr>
        </p:nvSpPr>
        <p:spPr>
          <a:xfrm>
            <a:off x="4648200" y="2708920"/>
            <a:ext cx="4038600" cy="3123081"/>
          </a:xfrm>
        </p:spPr>
        <p:txBody>
          <a:bodyPr/>
          <a:lstStyle/>
          <a:p>
            <a:pPr marL="0" indent="0">
              <a:buNone/>
            </a:pPr>
            <a:r>
              <a:rPr lang="es-CL" sz="2200" dirty="0" smtClean="0">
                <a:latin typeface="Georgia" pitchFamily="18" charset="0"/>
              </a:rPr>
              <a:t>Para los que sobrevivieron, las memorias de la guerra eran parte de su vida diaria. </a:t>
            </a:r>
            <a:endParaRPr lang="es-C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Donde pasaron las batallas</a:t>
            </a:r>
            <a:endParaRPr lang="es-CL"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6000" y="1877616"/>
            <a:ext cx="4572000" cy="3650456"/>
          </a:xfrm>
        </p:spPr>
      </p:pic>
    </p:spTree>
    <p:extLst>
      <p:ext uri="{BB962C8B-B14F-4D97-AF65-F5344CB8AC3E}">
        <p14:creationId xmlns:p14="http://schemas.microsoft.com/office/powerpoint/2010/main" val="3003901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sz="4000" dirty="0" smtClean="0">
                <a:solidFill>
                  <a:srgbClr val="5F5F5F"/>
                </a:solidFill>
              </a:rPr>
              <a:t>Seis razones porque ciertas batallas pasaron en esos lugares </a:t>
            </a:r>
            <a:endParaRPr lang="es-CL" sz="4000" dirty="0">
              <a:solidFill>
                <a:srgbClr val="5F5F5F"/>
              </a:solidFill>
            </a:endParaRPr>
          </a:p>
        </p:txBody>
      </p:sp>
      <p:sp>
        <p:nvSpPr>
          <p:cNvPr id="3" name="Content Placeholder 2"/>
          <p:cNvSpPr>
            <a:spLocks noGrp="1"/>
          </p:cNvSpPr>
          <p:nvPr>
            <p:ph idx="1"/>
          </p:nvPr>
        </p:nvSpPr>
        <p:spPr>
          <a:xfrm>
            <a:off x="457200" y="1772816"/>
            <a:ext cx="8229600" cy="4392488"/>
          </a:xfrm>
        </p:spPr>
        <p:txBody>
          <a:bodyPr/>
          <a:lstStyle/>
          <a:p>
            <a:pPr marL="514350" indent="-514350">
              <a:buFont typeface="+mj-lt"/>
              <a:buAutoNum type="arabicPeriod"/>
            </a:pPr>
            <a:r>
              <a:rPr lang="es-CL" dirty="0" smtClean="0"/>
              <a:t>Sistema de caminos</a:t>
            </a:r>
          </a:p>
          <a:p>
            <a:pPr marL="514350" indent="-514350">
              <a:buFont typeface="+mj-lt"/>
              <a:buAutoNum type="arabicPeriod"/>
            </a:pPr>
            <a:r>
              <a:rPr lang="es-CL" dirty="0" smtClean="0"/>
              <a:t>Sistemas de ferrocarriles</a:t>
            </a:r>
          </a:p>
          <a:p>
            <a:pPr marL="514350" indent="-514350">
              <a:buFont typeface="+mj-lt"/>
              <a:buAutoNum type="arabicPeriod"/>
            </a:pPr>
            <a:r>
              <a:rPr lang="es-CL" dirty="0" smtClean="0"/>
              <a:t>Importancia del Área </a:t>
            </a:r>
          </a:p>
          <a:p>
            <a:pPr lvl="1"/>
            <a:r>
              <a:rPr lang="es-CL" dirty="0" smtClean="0"/>
              <a:t>Ejemplo: El área entre Richmond, VA y Washington, DC</a:t>
            </a:r>
          </a:p>
          <a:p>
            <a:pPr marL="514350" indent="-514350">
              <a:buFont typeface="+mj-lt"/>
              <a:buAutoNum type="arabicPeriod"/>
            </a:pPr>
            <a:r>
              <a:rPr lang="es-CL" dirty="0" smtClean="0"/>
              <a:t>Vías de agua</a:t>
            </a:r>
          </a:p>
          <a:p>
            <a:pPr marL="514350" indent="-514350">
              <a:buFont typeface="+mj-lt"/>
              <a:buAutoNum type="arabicPeriod"/>
            </a:pPr>
            <a:r>
              <a:rPr lang="es-CL" dirty="0" smtClean="0"/>
              <a:t>Topografía o La configuración del terreno</a:t>
            </a:r>
          </a:p>
          <a:p>
            <a:pPr marL="514350" indent="-514350">
              <a:buFont typeface="+mj-lt"/>
              <a:buAutoNum type="arabicPeriod"/>
            </a:pPr>
            <a:r>
              <a:rPr lang="es-CL" dirty="0" smtClean="0"/>
              <a:t>Inteligencia Fiable </a:t>
            </a:r>
            <a:endParaRPr lang="es-CL" dirty="0"/>
          </a:p>
        </p:txBody>
      </p:sp>
    </p:spTree>
    <p:extLst>
      <p:ext uri="{BB962C8B-B14F-4D97-AF65-F5344CB8AC3E}">
        <p14:creationId xmlns:p14="http://schemas.microsoft.com/office/powerpoint/2010/main" val="2928663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75000"/>
                  </a:schemeClr>
                </a:solidFill>
              </a:rPr>
              <a:t>El </a:t>
            </a:r>
            <a:r>
              <a:rPr lang="en-US" sz="4000" dirty="0" err="1" smtClean="0">
                <a:solidFill>
                  <a:schemeClr val="accent1">
                    <a:lumMod val="75000"/>
                  </a:schemeClr>
                </a:solidFill>
              </a:rPr>
              <a:t>soldado</a:t>
            </a:r>
            <a:r>
              <a:rPr lang="en-US" sz="4000" dirty="0" smtClean="0">
                <a:solidFill>
                  <a:schemeClr val="accent1">
                    <a:lumMod val="75000"/>
                  </a:schemeClr>
                </a:solidFill>
              </a:rPr>
              <a:t> </a:t>
            </a:r>
            <a:r>
              <a:rPr lang="en-US" sz="4000" dirty="0" err="1" smtClean="0">
                <a:solidFill>
                  <a:schemeClr val="accent1">
                    <a:lumMod val="75000"/>
                  </a:schemeClr>
                </a:solidFill>
              </a:rPr>
              <a:t>típico</a:t>
            </a:r>
            <a:endParaRPr lang="en-US" sz="4000" dirty="0">
              <a:solidFill>
                <a:srgbClr val="5F5F5F"/>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90334" y="1600200"/>
            <a:ext cx="5963332" cy="42052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73113"/>
          </a:xfrm>
        </p:spPr>
        <p:txBody>
          <a:bodyPr rtlCol="0">
            <a:noAutofit/>
          </a:bodyPr>
          <a:lstStyle/>
          <a:p>
            <a:pPr fontAlgn="auto">
              <a:spcAft>
                <a:spcPts val="0"/>
              </a:spcAft>
              <a:defRPr/>
            </a:pPr>
            <a:r>
              <a:rPr lang="en-US" sz="4000" dirty="0" smtClean="0">
                <a:solidFill>
                  <a:schemeClr val="accent1">
                    <a:lumMod val="75000"/>
                  </a:schemeClr>
                </a:solidFill>
              </a:rPr>
              <a:t>El </a:t>
            </a:r>
            <a:r>
              <a:rPr lang="en-US" sz="4000" dirty="0" err="1" smtClean="0">
                <a:solidFill>
                  <a:schemeClr val="accent1">
                    <a:lumMod val="75000"/>
                  </a:schemeClr>
                </a:solidFill>
              </a:rPr>
              <a:t>soldado</a:t>
            </a:r>
            <a:r>
              <a:rPr lang="en-US" sz="4000" dirty="0" smtClean="0">
                <a:solidFill>
                  <a:schemeClr val="accent1">
                    <a:lumMod val="75000"/>
                  </a:schemeClr>
                </a:solidFill>
              </a:rPr>
              <a:t> </a:t>
            </a:r>
            <a:r>
              <a:rPr lang="en-US" sz="4000" dirty="0" err="1" smtClean="0">
                <a:solidFill>
                  <a:schemeClr val="accent1">
                    <a:lumMod val="75000"/>
                  </a:schemeClr>
                </a:solidFill>
              </a:rPr>
              <a:t>típico</a:t>
            </a:r>
            <a:r>
              <a:rPr lang="en-US" sz="3200" dirty="0" smtClean="0">
                <a:solidFill>
                  <a:srgbClr val="4D4D4D"/>
                </a:solidFill>
                <a:latin typeface="Georgia" pitchFamily="18" charset="0"/>
              </a:rPr>
              <a:t/>
            </a:r>
            <a:br>
              <a:rPr lang="en-US" sz="3200" dirty="0" smtClean="0">
                <a:solidFill>
                  <a:srgbClr val="4D4D4D"/>
                </a:solidFill>
                <a:latin typeface="Georgia" pitchFamily="18" charset="0"/>
              </a:rPr>
            </a:br>
            <a:r>
              <a:rPr lang="es-CL" sz="2800" dirty="0" smtClean="0">
                <a:solidFill>
                  <a:srgbClr val="5F5F5F"/>
                </a:solidFill>
                <a:latin typeface="+mj-lt"/>
              </a:rPr>
              <a:t>Eran viejos y jóvenes, pero la mayoría eran jóvenes…</a:t>
            </a:r>
            <a:endParaRPr lang="es-CL" sz="2800" dirty="0">
              <a:solidFill>
                <a:srgbClr val="4D4D4D"/>
              </a:solidFill>
              <a:latin typeface="+mj-lt"/>
              <a:ea typeface="+mj-ea"/>
              <a:cs typeface="+mj-cs"/>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7544" y="1844824"/>
            <a:ext cx="8227736" cy="4205288"/>
          </a:xfrm>
        </p:spPr>
      </p:pic>
    </p:spTree>
    <p:extLst>
      <p:ext uri="{BB962C8B-B14F-4D97-AF65-F5344CB8AC3E}">
        <p14:creationId xmlns:p14="http://schemas.microsoft.com/office/powerpoint/2010/main" val="2152978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73113"/>
          </a:xfrm>
        </p:spPr>
        <p:txBody>
          <a:bodyPr/>
          <a:lstStyle/>
          <a:p>
            <a:r>
              <a:rPr lang="en-US" sz="4000" dirty="0" smtClean="0">
                <a:solidFill>
                  <a:schemeClr val="accent1">
                    <a:lumMod val="75000"/>
                  </a:schemeClr>
                </a:solidFill>
              </a:rPr>
              <a:t>El </a:t>
            </a:r>
            <a:r>
              <a:rPr lang="en-US" sz="4000" dirty="0" err="1" smtClean="0">
                <a:solidFill>
                  <a:schemeClr val="accent1">
                    <a:lumMod val="75000"/>
                  </a:schemeClr>
                </a:solidFill>
              </a:rPr>
              <a:t>soldado</a:t>
            </a:r>
            <a:r>
              <a:rPr lang="en-US" sz="4000" dirty="0" smtClean="0">
                <a:solidFill>
                  <a:schemeClr val="accent1">
                    <a:lumMod val="75000"/>
                  </a:schemeClr>
                </a:solidFill>
              </a:rPr>
              <a:t> </a:t>
            </a:r>
            <a:r>
              <a:rPr lang="en-US" sz="4000" dirty="0" err="1" smtClean="0">
                <a:solidFill>
                  <a:schemeClr val="accent1">
                    <a:lumMod val="75000"/>
                  </a:schemeClr>
                </a:solidFill>
              </a:rPr>
              <a:t>típico</a:t>
            </a:r>
            <a:endParaRPr lang="en-US" sz="4000" dirty="0">
              <a:solidFill>
                <a:srgbClr val="5F5F5F"/>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654147" y="1600200"/>
            <a:ext cx="5835706" cy="420528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620688"/>
            <a:ext cx="8229600" cy="773113"/>
          </a:xfrm>
        </p:spPr>
        <p:txBody>
          <a:bodyPr/>
          <a:lstStyle/>
          <a:p>
            <a:pPr eaLnBrk="1" hangingPunct="1"/>
            <a:r>
              <a:rPr lang="es-CL" sz="4000" dirty="0" smtClean="0">
                <a:solidFill>
                  <a:srgbClr val="5F5F5F"/>
                </a:solidFill>
                <a:latin typeface="Georgia" pitchFamily="18" charset="0"/>
              </a:rPr>
              <a:t>Donde peleaban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420496" y="1600200"/>
            <a:ext cx="6303007" cy="4205288"/>
          </a:xfrm>
        </p:spPr>
      </p:pic>
    </p:spTree>
    <p:extLst>
      <p:ext uri="{BB962C8B-B14F-4D97-AF65-F5344CB8AC3E}">
        <p14:creationId xmlns:p14="http://schemas.microsoft.com/office/powerpoint/2010/main" val="567713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10200" y="228600"/>
            <a:ext cx="3733800" cy="6858000"/>
          </a:xfrm>
        </p:spPr>
        <p:txBody>
          <a:bodyPr>
            <a:normAutofit/>
          </a:bodyPr>
          <a:lstStyle/>
          <a:p>
            <a:r>
              <a:rPr lang="en-US" dirty="0" smtClean="0"/>
              <a:t/>
            </a:r>
            <a:br>
              <a:rPr lang="en-US" dirty="0" smtClean="0"/>
            </a:br>
            <a:endParaRPr lang="en-US" dirty="0"/>
          </a:p>
        </p:txBody>
      </p:sp>
      <p:pic>
        <p:nvPicPr>
          <p:cNvPr id="3891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a:stretch/>
        </p:blipFill>
        <p:spPr bwMode="auto">
          <a:xfrm>
            <a:off x="341206" y="1752600"/>
            <a:ext cx="8461588" cy="3352800"/>
          </a:xfrm>
          <a:prstGeom prst="rect">
            <a:avLst/>
          </a:prstGeom>
          <a:noFill/>
          <a:ln w="9525">
            <a:noFill/>
            <a:miter lim="800000"/>
            <a:headEnd/>
            <a:tailEnd/>
          </a:ln>
        </p:spPr>
      </p:pic>
      <p:sp>
        <p:nvSpPr>
          <p:cNvPr id="13313" name="Rectangle 1"/>
          <p:cNvSpPr>
            <a:spLocks noChangeArrowheads="1"/>
          </p:cNvSpPr>
          <p:nvPr/>
        </p:nvSpPr>
        <p:spPr bwMode="auto">
          <a:xfrm>
            <a:off x="8924068" y="105489"/>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Title 1"/>
          <p:cNvSpPr txBox="1">
            <a:spLocks/>
          </p:cNvSpPr>
          <p:nvPr/>
        </p:nvSpPr>
        <p:spPr bwMode="auto">
          <a:xfrm>
            <a:off x="457200" y="620688"/>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s-CL" sz="4000" dirty="0" smtClean="0">
                <a:solidFill>
                  <a:srgbClr val="5F5F5F"/>
                </a:solidFill>
                <a:latin typeface="Georgia" pitchFamily="18" charset="0"/>
              </a:rPr>
              <a:t>Donde peleaban </a:t>
            </a:r>
            <a:endParaRPr lang="en-US" sz="4000" dirty="0" smtClean="0">
              <a:solidFill>
                <a:srgbClr val="5F5F5F"/>
              </a:solidFill>
              <a:latin typeface="Georgia" pitchFamily="18" charset="0"/>
            </a:endParaRPr>
          </a:p>
        </p:txBody>
      </p:sp>
    </p:spTree>
    <p:extLst>
      <p:ext uri="{BB962C8B-B14F-4D97-AF65-F5344CB8AC3E}">
        <p14:creationId xmlns:p14="http://schemas.microsoft.com/office/powerpoint/2010/main" val="625268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440134" y="206412"/>
            <a:ext cx="8229600" cy="773112"/>
          </a:xfrm>
        </p:spPr>
        <p:txBody>
          <a:bodyPr/>
          <a:lstStyle/>
          <a:p>
            <a:pPr eaLnBrk="1" hangingPunct="1"/>
            <a:r>
              <a:rPr lang="es-CL" sz="4000" dirty="0" smtClean="0">
                <a:solidFill>
                  <a:srgbClr val="5F5F5F"/>
                </a:solidFill>
                <a:latin typeface="Georgia" pitchFamily="18" charset="0"/>
              </a:rPr>
              <a:t>Que cargaban </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5349" y="1052736"/>
            <a:ext cx="8245123" cy="5372248"/>
          </a:xfrm>
          <a:prstGeom prst="rect">
            <a:avLst/>
          </a:prstGeom>
        </p:spPr>
      </p:pic>
    </p:spTree>
    <p:extLst>
      <p:ext uri="{BB962C8B-B14F-4D97-AF65-F5344CB8AC3E}">
        <p14:creationId xmlns:p14="http://schemas.microsoft.com/office/powerpoint/2010/main" val="1458531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741" y="279624"/>
            <a:ext cx="8229600" cy="773112"/>
          </a:xfrm>
        </p:spPr>
        <p:txBody>
          <a:bodyPr/>
          <a:lstStyle/>
          <a:p>
            <a:r>
              <a:rPr lang="en-US" sz="4000" dirty="0" smtClean="0">
                <a:solidFill>
                  <a:srgbClr val="5F5F5F"/>
                </a:solidFill>
              </a:rPr>
              <a:t>Lo </a:t>
            </a:r>
            <a:r>
              <a:rPr lang="en-US" sz="4000" dirty="0" err="1" smtClean="0">
                <a:solidFill>
                  <a:srgbClr val="5F5F5F"/>
                </a:solidFill>
              </a:rPr>
              <a:t>que</a:t>
            </a:r>
            <a:r>
              <a:rPr lang="en-US" sz="4000" dirty="0" smtClean="0">
                <a:solidFill>
                  <a:srgbClr val="5F5F5F"/>
                </a:solidFill>
              </a:rPr>
              <a:t> </a:t>
            </a:r>
            <a:r>
              <a:rPr lang="en-US" sz="4000" dirty="0" err="1" smtClean="0">
                <a:solidFill>
                  <a:srgbClr val="5F5F5F"/>
                </a:solidFill>
              </a:rPr>
              <a:t>usaban</a:t>
            </a:r>
            <a:endParaRPr lang="en-US" sz="4000" dirty="0">
              <a:solidFill>
                <a:srgbClr val="5F5F5F"/>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1" y="402869"/>
            <a:ext cx="9137149" cy="6455131"/>
          </a:xfrm>
          <a:prstGeom prst="rect">
            <a:avLst/>
          </a:prstGeom>
        </p:spPr>
      </p:pic>
    </p:spTree>
    <p:extLst>
      <p:ext uri="{BB962C8B-B14F-4D97-AF65-F5344CB8AC3E}">
        <p14:creationId xmlns:p14="http://schemas.microsoft.com/office/powerpoint/2010/main" val="16135161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3380</TotalTime>
  <Words>1583</Words>
  <Application>Microsoft Office PowerPoint</Application>
  <PresentationFormat>On-screen Show (4:3)</PresentationFormat>
  <Paragraphs>200</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Georgia</vt:lpstr>
      <vt:lpstr>Times New Roman</vt:lpstr>
      <vt:lpstr>Curriculum</vt:lpstr>
      <vt:lpstr>La vida en la guerra</vt:lpstr>
      <vt:lpstr>El soldado típico</vt:lpstr>
      <vt:lpstr>El soldado típico</vt:lpstr>
      <vt:lpstr>El soldado típico Eran viejos y jóvenes, pero la mayoría eran jóvenes…</vt:lpstr>
      <vt:lpstr>El soldado típico</vt:lpstr>
      <vt:lpstr>Donde peleaban </vt:lpstr>
      <vt:lpstr> </vt:lpstr>
      <vt:lpstr>Que cargaban </vt:lpstr>
      <vt:lpstr>Lo que usaban</vt:lpstr>
      <vt:lpstr>Lo que comian</vt:lpstr>
      <vt:lpstr>Donde dormian </vt:lpstr>
      <vt:lpstr>Como se comunicaban </vt:lpstr>
      <vt:lpstr>Cuando no estaban peliando </vt:lpstr>
      <vt:lpstr>Vida y Muerte</vt:lpstr>
      <vt:lpstr>Vida y Muerte</vt:lpstr>
      <vt:lpstr>Tecnología de armas –El mosquete rayado (rifled musket) mató más soldados que ningún otra arma. Sus efectos también creaban heridas que eran difícil de tratar.</vt:lpstr>
      <vt:lpstr>Vida y Muerte Cuando había una batalla, cada estructura, casa, granja, o campo podía convertirse en un hospital…..</vt:lpstr>
      <vt:lpstr>Vida y Muerte</vt:lpstr>
      <vt:lpstr>Vida y Muerte</vt:lpstr>
      <vt:lpstr>Vida y Muerte</vt:lpstr>
      <vt:lpstr>Memorias de la Guerra</vt:lpstr>
      <vt:lpstr>Donde pasaron las batallas</vt:lpstr>
      <vt:lpstr>Seis razones porque ciertas batallas pasaron en esos lugares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Soldier’s Life</dc:title>
  <dc:creator>civanoff</dc:creator>
  <cp:lastModifiedBy>Argo, Claudia</cp:lastModifiedBy>
  <cp:revision>129</cp:revision>
  <cp:lastPrinted>2011-01-31T19:32:24Z</cp:lastPrinted>
  <dcterms:created xsi:type="dcterms:W3CDTF">2011-02-25T18:13:06Z</dcterms:created>
  <dcterms:modified xsi:type="dcterms:W3CDTF">2016-06-07T22:56:11Z</dcterms:modified>
</cp:coreProperties>
</file>